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71" r:id="rId15"/>
    <p:sldId id="268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68"/>
  </p:normalViewPr>
  <p:slideViewPr>
    <p:cSldViewPr snapToGrid="0">
      <p:cViewPr>
        <p:scale>
          <a:sx n="111" d="100"/>
          <a:sy n="111" d="100"/>
        </p:scale>
        <p:origin x="760" y="5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2C7887-73CE-4E56-A55E-0D1F0154CD3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ED095-0A11-4519-BBC9-74224D433EC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Model Improvement</a:t>
          </a:r>
          <a:r>
            <a:rPr lang="it-IT"/>
            <a:t>: Iterative refinement of the GLM, including outlier removal and multicollinearity handling, led to an improved AIC and better model fit.</a:t>
          </a:r>
          <a:endParaRPr lang="en-US"/>
        </a:p>
      </dgm:t>
    </dgm:pt>
    <dgm:pt modelId="{A9CA821B-20B5-4F51-806A-0540BC6CB0BE}" type="parTrans" cxnId="{425454E3-39A3-441F-BE08-32CF4586FFA2}">
      <dgm:prSet/>
      <dgm:spPr/>
      <dgm:t>
        <a:bodyPr/>
        <a:lstStyle/>
        <a:p>
          <a:endParaRPr lang="en-US"/>
        </a:p>
      </dgm:t>
    </dgm:pt>
    <dgm:pt modelId="{185D8D11-E0B8-4D96-A377-8326BF0F51E0}" type="sibTrans" cxnId="{425454E3-39A3-441F-BE08-32CF4586FFA2}">
      <dgm:prSet/>
      <dgm:spPr/>
      <dgm:t>
        <a:bodyPr/>
        <a:lstStyle/>
        <a:p>
          <a:endParaRPr lang="en-US"/>
        </a:p>
      </dgm:t>
    </dgm:pt>
    <dgm:pt modelId="{256A59D5-B5DE-4410-85B3-A145AC37BD8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 err="1"/>
            <a:t>Predictors</a:t>
          </a:r>
          <a:r>
            <a:rPr lang="it-IT" b="1" dirty="0"/>
            <a:t> of False </a:t>
          </a:r>
          <a:r>
            <a:rPr lang="it-IT" b="1" dirty="0" err="1"/>
            <a:t>Positives</a:t>
          </a:r>
          <a:r>
            <a:rPr lang="it-IT" dirty="0"/>
            <a:t>: </a:t>
          </a:r>
          <a:r>
            <a:rPr lang="it-IT" dirty="0" err="1"/>
            <a:t>koi_duration</a:t>
          </a:r>
          <a:r>
            <a:rPr lang="it-IT" dirty="0"/>
            <a:t>, </a:t>
          </a:r>
          <a:r>
            <a:rPr lang="it-IT" dirty="0" err="1"/>
            <a:t>koi_depth</a:t>
          </a:r>
          <a:r>
            <a:rPr lang="it-IT" dirty="0"/>
            <a:t>, </a:t>
          </a:r>
          <a:r>
            <a:rPr lang="it-IT" dirty="0" err="1"/>
            <a:t>koi_teq</a:t>
          </a:r>
          <a:r>
            <a:rPr lang="it-IT" dirty="0"/>
            <a:t>, </a:t>
          </a:r>
          <a:r>
            <a:rPr lang="it-IT" dirty="0" err="1"/>
            <a:t>koi_slogg</a:t>
          </a:r>
          <a:r>
            <a:rPr lang="it-IT" dirty="0"/>
            <a:t>, </a:t>
          </a:r>
          <a:r>
            <a:rPr lang="it-IT" dirty="0" err="1"/>
            <a:t>koi_smass</a:t>
          </a:r>
          <a:r>
            <a:rPr lang="it-IT" dirty="0"/>
            <a:t>, </a:t>
          </a:r>
          <a:r>
            <a:rPr lang="it-IT" dirty="0" err="1"/>
            <a:t>koi_impact</a:t>
          </a:r>
          <a:r>
            <a:rPr lang="it-IT" dirty="0"/>
            <a:t>, </a:t>
          </a:r>
          <a:r>
            <a:rPr lang="it-IT" dirty="0" err="1"/>
            <a:t>koi_ror</a:t>
          </a:r>
          <a:r>
            <a:rPr lang="it-IT" dirty="0"/>
            <a:t>, and </a:t>
          </a:r>
          <a:r>
            <a:rPr lang="it-IT" dirty="0" err="1"/>
            <a:t>koi_dor</a:t>
          </a:r>
          <a:r>
            <a:rPr lang="it-IT" dirty="0"/>
            <a:t> </a:t>
          </a:r>
          <a:r>
            <a:rPr lang="it-IT" dirty="0" err="1"/>
            <a:t>were</a:t>
          </a:r>
          <a:r>
            <a:rPr lang="it-IT" dirty="0"/>
            <a:t> </a:t>
          </a:r>
          <a:r>
            <a:rPr lang="it-IT" dirty="0" err="1"/>
            <a:t>consistently</a:t>
          </a:r>
          <a:r>
            <a:rPr lang="it-IT" dirty="0"/>
            <a:t> </a:t>
          </a:r>
          <a:r>
            <a:rPr lang="it-IT" dirty="0" err="1"/>
            <a:t>associated</a:t>
          </a:r>
          <a:r>
            <a:rPr lang="it-IT" dirty="0"/>
            <a:t> with “FALSE POSITIVE” status.</a:t>
          </a:r>
          <a:endParaRPr lang="en-US" dirty="0"/>
        </a:p>
      </dgm:t>
    </dgm:pt>
    <dgm:pt modelId="{DD4F6901-EA9A-43F9-944A-DE5754C77BBA}" type="parTrans" cxnId="{18A7CFF3-A660-4840-BED5-ED8E97193E43}">
      <dgm:prSet/>
      <dgm:spPr/>
      <dgm:t>
        <a:bodyPr/>
        <a:lstStyle/>
        <a:p>
          <a:endParaRPr lang="en-US"/>
        </a:p>
      </dgm:t>
    </dgm:pt>
    <dgm:pt modelId="{502BCFF6-94F2-4C67-8806-AF2B523E5864}" type="sibTrans" cxnId="{18A7CFF3-A660-4840-BED5-ED8E97193E43}">
      <dgm:prSet/>
      <dgm:spPr/>
      <dgm:t>
        <a:bodyPr/>
        <a:lstStyle/>
        <a:p>
          <a:endParaRPr lang="en-US"/>
        </a:p>
      </dgm:t>
    </dgm:pt>
    <dgm:pt modelId="{21101F94-ED67-4492-9419-EB18FCC70E7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Predictors of Candidates</a:t>
          </a:r>
          <a:r>
            <a:rPr lang="it-IT"/>
            <a:t>: Higher koi_insol, koi_steff, koi_incl, and koi_smet were associated with a higher likelihood of being a “CANDIDATE”.</a:t>
          </a:r>
          <a:endParaRPr lang="en-US"/>
        </a:p>
      </dgm:t>
    </dgm:pt>
    <dgm:pt modelId="{CB4EF6A0-94FE-4248-9F41-2E5FF7CF84EB}" type="parTrans" cxnId="{12B998BC-B47E-471D-89D2-31482CBB30F5}">
      <dgm:prSet/>
      <dgm:spPr/>
      <dgm:t>
        <a:bodyPr/>
        <a:lstStyle/>
        <a:p>
          <a:endParaRPr lang="en-US"/>
        </a:p>
      </dgm:t>
    </dgm:pt>
    <dgm:pt modelId="{475ACD4D-8C16-4E92-9541-DF692A2D5133}" type="sibTrans" cxnId="{12B998BC-B47E-471D-89D2-31482CBB30F5}">
      <dgm:prSet/>
      <dgm:spPr/>
      <dgm:t>
        <a:bodyPr/>
        <a:lstStyle/>
        <a:p>
          <a:endParaRPr lang="en-US"/>
        </a:p>
      </dgm:t>
    </dgm:pt>
    <dgm:pt modelId="{23B82F99-7816-4F1A-B090-3F2DCE9828A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Best </a:t>
          </a:r>
          <a:r>
            <a:rPr lang="it-IT" b="1" dirty="0" err="1"/>
            <a:t>Performing</a:t>
          </a:r>
          <a:r>
            <a:rPr lang="it-IT" b="1" dirty="0"/>
            <a:t> Model</a:t>
          </a:r>
          <a:r>
            <a:rPr lang="it-IT" dirty="0"/>
            <a:t>: </a:t>
          </a:r>
          <a:r>
            <a:rPr lang="it-IT" dirty="0" err="1"/>
            <a:t>Generalized</a:t>
          </a:r>
          <a:r>
            <a:rPr lang="it-IT" dirty="0"/>
            <a:t> Additive Model (GAM) </a:t>
          </a:r>
          <a:r>
            <a:rPr lang="it-IT" dirty="0" err="1"/>
            <a:t>achieved</a:t>
          </a:r>
          <a:r>
            <a:rPr lang="it-IT" dirty="0"/>
            <a:t> the </a:t>
          </a:r>
          <a:r>
            <a:rPr lang="it-IT" dirty="0" err="1"/>
            <a:t>highest</a:t>
          </a:r>
          <a:r>
            <a:rPr lang="it-IT" dirty="0"/>
            <a:t> AUC, </a:t>
          </a:r>
          <a:r>
            <a:rPr lang="it-IT" dirty="0" err="1"/>
            <a:t>Accuracy</a:t>
          </a:r>
          <a:r>
            <a:rPr lang="it-IT" dirty="0"/>
            <a:t>, </a:t>
          </a:r>
          <a:r>
            <a:rPr lang="it-IT" dirty="0" err="1"/>
            <a:t>Sensitivity</a:t>
          </a:r>
          <a:r>
            <a:rPr lang="it-IT" dirty="0"/>
            <a:t>, and </a:t>
          </a:r>
          <a:r>
            <a:rPr lang="it-IT" dirty="0" err="1"/>
            <a:t>Specificity</a:t>
          </a:r>
          <a:r>
            <a:rPr lang="it-IT" dirty="0"/>
            <a:t> due to </a:t>
          </a:r>
          <a:r>
            <a:rPr lang="it-IT" dirty="0" err="1"/>
            <a:t>its</a:t>
          </a:r>
          <a:r>
            <a:rPr lang="it-IT" dirty="0"/>
            <a:t> </a:t>
          </a:r>
          <a:r>
            <a:rPr lang="it-IT" dirty="0" err="1"/>
            <a:t>ability</a:t>
          </a:r>
          <a:r>
            <a:rPr lang="it-IT" dirty="0"/>
            <a:t> to </a:t>
          </a:r>
          <a:r>
            <a:rPr lang="it-IT" dirty="0" err="1"/>
            <a:t>capture</a:t>
          </a:r>
          <a:r>
            <a:rPr lang="it-IT" dirty="0"/>
            <a:t> non-linear </a:t>
          </a:r>
          <a:r>
            <a:rPr lang="it-IT" dirty="0" err="1"/>
            <a:t>relationships</a:t>
          </a:r>
          <a:r>
            <a:rPr lang="it-IT" dirty="0"/>
            <a:t>.</a:t>
          </a:r>
          <a:endParaRPr lang="en-US" dirty="0"/>
        </a:p>
      </dgm:t>
    </dgm:pt>
    <dgm:pt modelId="{2EB76D41-364D-49BA-99D6-6F3DF7CEC05B}" type="parTrans" cxnId="{CE861623-81F1-4192-91C5-C29690D0C87D}">
      <dgm:prSet/>
      <dgm:spPr/>
      <dgm:t>
        <a:bodyPr/>
        <a:lstStyle/>
        <a:p>
          <a:endParaRPr lang="en-US"/>
        </a:p>
      </dgm:t>
    </dgm:pt>
    <dgm:pt modelId="{E87A6A64-CC8E-47DB-B40F-17F5A9EC14A2}" type="sibTrans" cxnId="{CE861623-81F1-4192-91C5-C29690D0C87D}">
      <dgm:prSet/>
      <dgm:spPr/>
      <dgm:t>
        <a:bodyPr/>
        <a:lstStyle/>
        <a:p>
          <a:endParaRPr lang="en-US"/>
        </a:p>
      </dgm:t>
    </dgm:pt>
    <dgm:pt modelId="{282016A4-BBAF-4107-B12F-66275F76F33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Model Interpretation</a:t>
          </a:r>
          <a:r>
            <a:rPr lang="it-IT"/>
            <a:t>: GAM revealed complex relationships between predictors like koi_teq, koi_slogg, koi_dor, and koi_smet, while koi_ror remained a strong linear predictor of “FALSE POSITIVEs”.</a:t>
          </a:r>
          <a:endParaRPr lang="en-US"/>
        </a:p>
      </dgm:t>
    </dgm:pt>
    <dgm:pt modelId="{00A5FD8F-0919-4F00-B36F-85E49EB9C9F4}" type="parTrans" cxnId="{02B7896F-3197-4ACD-8622-FBAFC8783A94}">
      <dgm:prSet/>
      <dgm:spPr/>
      <dgm:t>
        <a:bodyPr/>
        <a:lstStyle/>
        <a:p>
          <a:endParaRPr lang="en-US"/>
        </a:p>
      </dgm:t>
    </dgm:pt>
    <dgm:pt modelId="{0791112F-A860-46CF-8C66-A661A35FE51D}" type="sibTrans" cxnId="{02B7896F-3197-4ACD-8622-FBAFC8783A94}">
      <dgm:prSet/>
      <dgm:spPr/>
      <dgm:t>
        <a:bodyPr/>
        <a:lstStyle/>
        <a:p>
          <a:endParaRPr lang="en-US"/>
        </a:p>
      </dgm:t>
    </dgm:pt>
    <dgm:pt modelId="{C4AA3705-53CA-48C0-9395-9CE096BD61C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/>
            <a:t>Performance of Other Models</a:t>
          </a:r>
          <a:r>
            <a:rPr lang="it-IT"/>
            <a:t>: GLM with Interaction Terms faced numerical issues, Lasso and Ridge Regression performed similarly, with Lasso performing feature selection.</a:t>
          </a:r>
          <a:endParaRPr lang="en-US"/>
        </a:p>
      </dgm:t>
    </dgm:pt>
    <dgm:pt modelId="{6F4CF560-B730-46AC-8892-02DAAEC2ABE4}" type="parTrans" cxnId="{8B6451DA-22B2-42FC-A412-A968CEC04A3D}">
      <dgm:prSet/>
      <dgm:spPr/>
      <dgm:t>
        <a:bodyPr/>
        <a:lstStyle/>
        <a:p>
          <a:endParaRPr lang="en-US"/>
        </a:p>
      </dgm:t>
    </dgm:pt>
    <dgm:pt modelId="{AB3333E7-D818-4112-A7E0-D761796B11B2}" type="sibTrans" cxnId="{8B6451DA-22B2-42FC-A412-A968CEC04A3D}">
      <dgm:prSet/>
      <dgm:spPr/>
      <dgm:t>
        <a:bodyPr/>
        <a:lstStyle/>
        <a:p>
          <a:endParaRPr lang="en-US"/>
        </a:p>
      </dgm:t>
    </dgm:pt>
    <dgm:pt modelId="{85568286-AE70-4BB5-93E7-DA6277A4FADD}" type="pres">
      <dgm:prSet presAssocID="{DB2C7887-73CE-4E56-A55E-0D1F0154CD3B}" presName="root" presStyleCnt="0">
        <dgm:presLayoutVars>
          <dgm:dir/>
          <dgm:resizeHandles val="exact"/>
        </dgm:presLayoutVars>
      </dgm:prSet>
      <dgm:spPr/>
    </dgm:pt>
    <dgm:pt modelId="{12F9099B-AC2E-4F0A-B0EB-7A260CCE3B85}" type="pres">
      <dgm:prSet presAssocID="{C1DED095-0A11-4519-BBC9-74224D433EC7}" presName="compNode" presStyleCnt="0"/>
      <dgm:spPr/>
    </dgm:pt>
    <dgm:pt modelId="{0348E3D5-8FF7-48C9-B524-067DF261A236}" type="pres">
      <dgm:prSet presAssocID="{C1DED095-0A11-4519-BBC9-74224D433EC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30F33E19-D8FA-4629-A561-EA3879A4CAF9}" type="pres">
      <dgm:prSet presAssocID="{C1DED095-0A11-4519-BBC9-74224D433EC7}" presName="spaceRect" presStyleCnt="0"/>
      <dgm:spPr/>
    </dgm:pt>
    <dgm:pt modelId="{EA81378B-6F8E-4C1D-882C-D4BB2E88D085}" type="pres">
      <dgm:prSet presAssocID="{C1DED095-0A11-4519-BBC9-74224D433EC7}" presName="textRect" presStyleLbl="revTx" presStyleIdx="0" presStyleCnt="6">
        <dgm:presLayoutVars>
          <dgm:chMax val="1"/>
          <dgm:chPref val="1"/>
        </dgm:presLayoutVars>
      </dgm:prSet>
      <dgm:spPr/>
    </dgm:pt>
    <dgm:pt modelId="{E4DD75D0-F684-4A2A-9F8C-C0C4F407447B}" type="pres">
      <dgm:prSet presAssocID="{185D8D11-E0B8-4D96-A377-8326BF0F51E0}" presName="sibTrans" presStyleCnt="0"/>
      <dgm:spPr/>
    </dgm:pt>
    <dgm:pt modelId="{45EE1567-1C24-45FD-8C41-FDEF2C1FE5B1}" type="pres">
      <dgm:prSet presAssocID="{256A59D5-B5DE-4410-85B3-A145AC37BD88}" presName="compNode" presStyleCnt="0"/>
      <dgm:spPr/>
    </dgm:pt>
    <dgm:pt modelId="{5F56CA35-0169-4BCB-BD5A-135CE4FDE493}" type="pres">
      <dgm:prSet presAssocID="{256A59D5-B5DE-4410-85B3-A145AC37BD8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aco con riempimento a tinta unita"/>
        </a:ext>
      </dgm:extLst>
    </dgm:pt>
    <dgm:pt modelId="{332DE82F-3934-4B04-874B-660818194DFF}" type="pres">
      <dgm:prSet presAssocID="{256A59D5-B5DE-4410-85B3-A145AC37BD88}" presName="spaceRect" presStyleCnt="0"/>
      <dgm:spPr/>
    </dgm:pt>
    <dgm:pt modelId="{DD974F8E-255D-46D1-AA2B-B11213EDF876}" type="pres">
      <dgm:prSet presAssocID="{256A59D5-B5DE-4410-85B3-A145AC37BD88}" presName="textRect" presStyleLbl="revTx" presStyleIdx="1" presStyleCnt="6">
        <dgm:presLayoutVars>
          <dgm:chMax val="1"/>
          <dgm:chPref val="1"/>
        </dgm:presLayoutVars>
      </dgm:prSet>
      <dgm:spPr/>
    </dgm:pt>
    <dgm:pt modelId="{B5976DE6-AA47-4E4C-992B-B4A41020623D}" type="pres">
      <dgm:prSet presAssocID="{502BCFF6-94F2-4C67-8806-AF2B523E5864}" presName="sibTrans" presStyleCnt="0"/>
      <dgm:spPr/>
    </dgm:pt>
    <dgm:pt modelId="{9F42C65E-861E-4EE1-8A8E-F0DFA9672C88}" type="pres">
      <dgm:prSet presAssocID="{21101F94-ED67-4492-9419-EB18FCC70E71}" presName="compNode" presStyleCnt="0"/>
      <dgm:spPr/>
    </dgm:pt>
    <dgm:pt modelId="{48FB670E-E287-4A30-85FE-75E2761E645E}" type="pres">
      <dgm:prSet presAssocID="{21101F94-ED67-4492-9419-EB18FCC70E7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970A67A0-F29B-4442-8395-C10CF8C998AD}" type="pres">
      <dgm:prSet presAssocID="{21101F94-ED67-4492-9419-EB18FCC70E71}" presName="spaceRect" presStyleCnt="0"/>
      <dgm:spPr/>
    </dgm:pt>
    <dgm:pt modelId="{792D210F-8ED8-47D2-BA2A-FF17FAEC044B}" type="pres">
      <dgm:prSet presAssocID="{21101F94-ED67-4492-9419-EB18FCC70E71}" presName="textRect" presStyleLbl="revTx" presStyleIdx="2" presStyleCnt="6">
        <dgm:presLayoutVars>
          <dgm:chMax val="1"/>
          <dgm:chPref val="1"/>
        </dgm:presLayoutVars>
      </dgm:prSet>
      <dgm:spPr/>
    </dgm:pt>
    <dgm:pt modelId="{465CE13E-A0C2-4C03-A20B-7082073CFDD7}" type="pres">
      <dgm:prSet presAssocID="{475ACD4D-8C16-4E92-9541-DF692A2D5133}" presName="sibTrans" presStyleCnt="0"/>
      <dgm:spPr/>
    </dgm:pt>
    <dgm:pt modelId="{CF9FE813-FC5B-43AA-B9CA-41E4B7F3AC38}" type="pres">
      <dgm:prSet presAssocID="{23B82F99-7816-4F1A-B090-3F2DCE9828AF}" presName="compNode" presStyleCnt="0"/>
      <dgm:spPr/>
    </dgm:pt>
    <dgm:pt modelId="{C27D3DEC-FD31-4852-A915-29052C25AEBE}" type="pres">
      <dgm:prSet presAssocID="{23B82F99-7816-4F1A-B090-3F2DCE9828A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biettivo"/>
        </a:ext>
      </dgm:extLst>
    </dgm:pt>
    <dgm:pt modelId="{6602388A-E6DF-48E5-8179-9D4FED8B732D}" type="pres">
      <dgm:prSet presAssocID="{23B82F99-7816-4F1A-B090-3F2DCE9828AF}" presName="spaceRect" presStyleCnt="0"/>
      <dgm:spPr/>
    </dgm:pt>
    <dgm:pt modelId="{AD93CF29-CD70-40A9-9B0F-A8EC00391F9D}" type="pres">
      <dgm:prSet presAssocID="{23B82F99-7816-4F1A-B090-3F2DCE9828AF}" presName="textRect" presStyleLbl="revTx" presStyleIdx="3" presStyleCnt="6">
        <dgm:presLayoutVars>
          <dgm:chMax val="1"/>
          <dgm:chPref val="1"/>
        </dgm:presLayoutVars>
      </dgm:prSet>
      <dgm:spPr/>
    </dgm:pt>
    <dgm:pt modelId="{98718C7A-E45D-4C79-87AA-7ABC6F2AC07F}" type="pres">
      <dgm:prSet presAssocID="{E87A6A64-CC8E-47DB-B40F-17F5A9EC14A2}" presName="sibTrans" presStyleCnt="0"/>
      <dgm:spPr/>
    </dgm:pt>
    <dgm:pt modelId="{95E4A181-B885-49F2-8882-359D0D004129}" type="pres">
      <dgm:prSet presAssocID="{282016A4-BBAF-4107-B12F-66275F76F33B}" presName="compNode" presStyleCnt="0"/>
      <dgm:spPr/>
    </dgm:pt>
    <dgm:pt modelId="{83411BDC-C30C-48FF-935C-7F7B2D0EBA14}" type="pres">
      <dgm:prSet presAssocID="{282016A4-BBAF-4107-B12F-66275F76F33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6149DA6-0B62-474E-93B8-7B43271C3077}" type="pres">
      <dgm:prSet presAssocID="{282016A4-BBAF-4107-B12F-66275F76F33B}" presName="spaceRect" presStyleCnt="0"/>
      <dgm:spPr/>
    </dgm:pt>
    <dgm:pt modelId="{D7870520-199F-451D-A774-8C25570DB81B}" type="pres">
      <dgm:prSet presAssocID="{282016A4-BBAF-4107-B12F-66275F76F33B}" presName="textRect" presStyleLbl="revTx" presStyleIdx="4" presStyleCnt="6">
        <dgm:presLayoutVars>
          <dgm:chMax val="1"/>
          <dgm:chPref val="1"/>
        </dgm:presLayoutVars>
      </dgm:prSet>
      <dgm:spPr/>
    </dgm:pt>
    <dgm:pt modelId="{49592949-8B40-4578-A8BE-DF7B92620B39}" type="pres">
      <dgm:prSet presAssocID="{0791112F-A860-46CF-8C66-A661A35FE51D}" presName="sibTrans" presStyleCnt="0"/>
      <dgm:spPr/>
    </dgm:pt>
    <dgm:pt modelId="{B253165E-137A-424D-BA6B-36FF1F5DEC61}" type="pres">
      <dgm:prSet presAssocID="{C4AA3705-53CA-48C0-9395-9CE096BD61C6}" presName="compNode" presStyleCnt="0"/>
      <dgm:spPr/>
    </dgm:pt>
    <dgm:pt modelId="{90E012C6-1079-49CA-803E-355B24F1DCF4}" type="pres">
      <dgm:prSet presAssocID="{C4AA3705-53CA-48C0-9395-9CE096BD61C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lle con riempimento a tinta unita"/>
        </a:ext>
      </dgm:extLst>
    </dgm:pt>
    <dgm:pt modelId="{24595A3C-5527-4FFF-A72E-AB5B74134F6C}" type="pres">
      <dgm:prSet presAssocID="{C4AA3705-53CA-48C0-9395-9CE096BD61C6}" presName="spaceRect" presStyleCnt="0"/>
      <dgm:spPr/>
    </dgm:pt>
    <dgm:pt modelId="{FB744207-262C-480F-9BB0-BF7BEAEC8B84}" type="pres">
      <dgm:prSet presAssocID="{C4AA3705-53CA-48C0-9395-9CE096BD61C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8681401-33F1-4B31-B96A-EFA74A3E6293}" type="presOf" srcId="{21101F94-ED67-4492-9419-EB18FCC70E71}" destId="{792D210F-8ED8-47D2-BA2A-FF17FAEC044B}" srcOrd="0" destOrd="0" presId="urn:microsoft.com/office/officeart/2018/2/layout/IconLabelList"/>
    <dgm:cxn modelId="{CE861623-81F1-4192-91C5-C29690D0C87D}" srcId="{DB2C7887-73CE-4E56-A55E-0D1F0154CD3B}" destId="{23B82F99-7816-4F1A-B090-3F2DCE9828AF}" srcOrd="3" destOrd="0" parTransId="{2EB76D41-364D-49BA-99D6-6F3DF7CEC05B}" sibTransId="{E87A6A64-CC8E-47DB-B40F-17F5A9EC14A2}"/>
    <dgm:cxn modelId="{5AE64C32-4516-4ACA-8070-29F2A5317646}" type="presOf" srcId="{C4AA3705-53CA-48C0-9395-9CE096BD61C6}" destId="{FB744207-262C-480F-9BB0-BF7BEAEC8B84}" srcOrd="0" destOrd="0" presId="urn:microsoft.com/office/officeart/2018/2/layout/IconLabelList"/>
    <dgm:cxn modelId="{D3A3EB33-E817-4778-9801-1E8655AF9C04}" type="presOf" srcId="{23B82F99-7816-4F1A-B090-3F2DCE9828AF}" destId="{AD93CF29-CD70-40A9-9B0F-A8EC00391F9D}" srcOrd="0" destOrd="0" presId="urn:microsoft.com/office/officeart/2018/2/layout/IconLabelList"/>
    <dgm:cxn modelId="{D7A6963D-F5F1-49EA-B6BB-3CD0D43E6752}" type="presOf" srcId="{C1DED095-0A11-4519-BBC9-74224D433EC7}" destId="{EA81378B-6F8E-4C1D-882C-D4BB2E88D085}" srcOrd="0" destOrd="0" presId="urn:microsoft.com/office/officeart/2018/2/layout/IconLabelList"/>
    <dgm:cxn modelId="{02B7896F-3197-4ACD-8622-FBAFC8783A94}" srcId="{DB2C7887-73CE-4E56-A55E-0D1F0154CD3B}" destId="{282016A4-BBAF-4107-B12F-66275F76F33B}" srcOrd="4" destOrd="0" parTransId="{00A5FD8F-0919-4F00-B36F-85E49EB9C9F4}" sibTransId="{0791112F-A860-46CF-8C66-A661A35FE51D}"/>
    <dgm:cxn modelId="{DD6F88A9-2A87-42C4-B63B-ADFEEFA4F3FD}" type="presOf" srcId="{282016A4-BBAF-4107-B12F-66275F76F33B}" destId="{D7870520-199F-451D-A774-8C25570DB81B}" srcOrd="0" destOrd="0" presId="urn:microsoft.com/office/officeart/2018/2/layout/IconLabelList"/>
    <dgm:cxn modelId="{D3F7F6A9-5C14-4D09-8C20-8E6CC1F89BEB}" type="presOf" srcId="{DB2C7887-73CE-4E56-A55E-0D1F0154CD3B}" destId="{85568286-AE70-4BB5-93E7-DA6277A4FADD}" srcOrd="0" destOrd="0" presId="urn:microsoft.com/office/officeart/2018/2/layout/IconLabelList"/>
    <dgm:cxn modelId="{12B998BC-B47E-471D-89D2-31482CBB30F5}" srcId="{DB2C7887-73CE-4E56-A55E-0D1F0154CD3B}" destId="{21101F94-ED67-4492-9419-EB18FCC70E71}" srcOrd="2" destOrd="0" parTransId="{CB4EF6A0-94FE-4248-9F41-2E5FF7CF84EB}" sibTransId="{475ACD4D-8C16-4E92-9541-DF692A2D5133}"/>
    <dgm:cxn modelId="{07ABFAD0-94C4-490C-BD0A-98BC5289D8EF}" type="presOf" srcId="{256A59D5-B5DE-4410-85B3-A145AC37BD88}" destId="{DD974F8E-255D-46D1-AA2B-B11213EDF876}" srcOrd="0" destOrd="0" presId="urn:microsoft.com/office/officeart/2018/2/layout/IconLabelList"/>
    <dgm:cxn modelId="{8B6451DA-22B2-42FC-A412-A968CEC04A3D}" srcId="{DB2C7887-73CE-4E56-A55E-0D1F0154CD3B}" destId="{C4AA3705-53CA-48C0-9395-9CE096BD61C6}" srcOrd="5" destOrd="0" parTransId="{6F4CF560-B730-46AC-8892-02DAAEC2ABE4}" sibTransId="{AB3333E7-D818-4112-A7E0-D761796B11B2}"/>
    <dgm:cxn modelId="{425454E3-39A3-441F-BE08-32CF4586FFA2}" srcId="{DB2C7887-73CE-4E56-A55E-0D1F0154CD3B}" destId="{C1DED095-0A11-4519-BBC9-74224D433EC7}" srcOrd="0" destOrd="0" parTransId="{A9CA821B-20B5-4F51-806A-0540BC6CB0BE}" sibTransId="{185D8D11-E0B8-4D96-A377-8326BF0F51E0}"/>
    <dgm:cxn modelId="{18A7CFF3-A660-4840-BED5-ED8E97193E43}" srcId="{DB2C7887-73CE-4E56-A55E-0D1F0154CD3B}" destId="{256A59D5-B5DE-4410-85B3-A145AC37BD88}" srcOrd="1" destOrd="0" parTransId="{DD4F6901-EA9A-43F9-944A-DE5754C77BBA}" sibTransId="{502BCFF6-94F2-4C67-8806-AF2B523E5864}"/>
    <dgm:cxn modelId="{D6DDCE36-D8D0-4DF0-922B-498407109B74}" type="presParOf" srcId="{85568286-AE70-4BB5-93E7-DA6277A4FADD}" destId="{12F9099B-AC2E-4F0A-B0EB-7A260CCE3B85}" srcOrd="0" destOrd="0" presId="urn:microsoft.com/office/officeart/2018/2/layout/IconLabelList"/>
    <dgm:cxn modelId="{3C8BF4E2-02CA-4307-B68B-519F2EA29DF9}" type="presParOf" srcId="{12F9099B-AC2E-4F0A-B0EB-7A260CCE3B85}" destId="{0348E3D5-8FF7-48C9-B524-067DF261A236}" srcOrd="0" destOrd="0" presId="urn:microsoft.com/office/officeart/2018/2/layout/IconLabelList"/>
    <dgm:cxn modelId="{E577A3D6-815D-4AD8-B5F0-C5188634F8D3}" type="presParOf" srcId="{12F9099B-AC2E-4F0A-B0EB-7A260CCE3B85}" destId="{30F33E19-D8FA-4629-A561-EA3879A4CAF9}" srcOrd="1" destOrd="0" presId="urn:microsoft.com/office/officeart/2018/2/layout/IconLabelList"/>
    <dgm:cxn modelId="{90514A33-2685-481E-889D-531B14F4A9A9}" type="presParOf" srcId="{12F9099B-AC2E-4F0A-B0EB-7A260CCE3B85}" destId="{EA81378B-6F8E-4C1D-882C-D4BB2E88D085}" srcOrd="2" destOrd="0" presId="urn:microsoft.com/office/officeart/2018/2/layout/IconLabelList"/>
    <dgm:cxn modelId="{EAA09AB1-4A20-4434-BFAF-538616CCADE6}" type="presParOf" srcId="{85568286-AE70-4BB5-93E7-DA6277A4FADD}" destId="{E4DD75D0-F684-4A2A-9F8C-C0C4F407447B}" srcOrd="1" destOrd="0" presId="urn:microsoft.com/office/officeart/2018/2/layout/IconLabelList"/>
    <dgm:cxn modelId="{F7E8157C-0760-4BFE-BF07-CA2A62416349}" type="presParOf" srcId="{85568286-AE70-4BB5-93E7-DA6277A4FADD}" destId="{45EE1567-1C24-45FD-8C41-FDEF2C1FE5B1}" srcOrd="2" destOrd="0" presId="urn:microsoft.com/office/officeart/2018/2/layout/IconLabelList"/>
    <dgm:cxn modelId="{CBE9DB33-AE7F-403E-9467-040D6C6903A4}" type="presParOf" srcId="{45EE1567-1C24-45FD-8C41-FDEF2C1FE5B1}" destId="{5F56CA35-0169-4BCB-BD5A-135CE4FDE493}" srcOrd="0" destOrd="0" presId="urn:microsoft.com/office/officeart/2018/2/layout/IconLabelList"/>
    <dgm:cxn modelId="{764E6A70-9D54-4C6C-9729-70473556AEC8}" type="presParOf" srcId="{45EE1567-1C24-45FD-8C41-FDEF2C1FE5B1}" destId="{332DE82F-3934-4B04-874B-660818194DFF}" srcOrd="1" destOrd="0" presId="urn:microsoft.com/office/officeart/2018/2/layout/IconLabelList"/>
    <dgm:cxn modelId="{08B1EF5D-510C-44C0-9A09-61F3C4A82794}" type="presParOf" srcId="{45EE1567-1C24-45FD-8C41-FDEF2C1FE5B1}" destId="{DD974F8E-255D-46D1-AA2B-B11213EDF876}" srcOrd="2" destOrd="0" presId="urn:microsoft.com/office/officeart/2018/2/layout/IconLabelList"/>
    <dgm:cxn modelId="{B9C1238C-D55B-49CA-9A2A-D346FAD4FC65}" type="presParOf" srcId="{85568286-AE70-4BB5-93E7-DA6277A4FADD}" destId="{B5976DE6-AA47-4E4C-992B-B4A41020623D}" srcOrd="3" destOrd="0" presId="urn:microsoft.com/office/officeart/2018/2/layout/IconLabelList"/>
    <dgm:cxn modelId="{DC57031C-5B97-4FF0-B746-990FF2443F67}" type="presParOf" srcId="{85568286-AE70-4BB5-93E7-DA6277A4FADD}" destId="{9F42C65E-861E-4EE1-8A8E-F0DFA9672C88}" srcOrd="4" destOrd="0" presId="urn:microsoft.com/office/officeart/2018/2/layout/IconLabelList"/>
    <dgm:cxn modelId="{452CE92F-DD21-4724-8900-74F8B75700CF}" type="presParOf" srcId="{9F42C65E-861E-4EE1-8A8E-F0DFA9672C88}" destId="{48FB670E-E287-4A30-85FE-75E2761E645E}" srcOrd="0" destOrd="0" presId="urn:microsoft.com/office/officeart/2018/2/layout/IconLabelList"/>
    <dgm:cxn modelId="{B9009399-9C7F-4DC6-8678-3FC6FC7FEB11}" type="presParOf" srcId="{9F42C65E-861E-4EE1-8A8E-F0DFA9672C88}" destId="{970A67A0-F29B-4442-8395-C10CF8C998AD}" srcOrd="1" destOrd="0" presId="urn:microsoft.com/office/officeart/2018/2/layout/IconLabelList"/>
    <dgm:cxn modelId="{75547AF4-C513-4673-91BB-BE0859B9765A}" type="presParOf" srcId="{9F42C65E-861E-4EE1-8A8E-F0DFA9672C88}" destId="{792D210F-8ED8-47D2-BA2A-FF17FAEC044B}" srcOrd="2" destOrd="0" presId="urn:microsoft.com/office/officeart/2018/2/layout/IconLabelList"/>
    <dgm:cxn modelId="{9529769A-EE2F-4723-AE5D-5643935DA4DA}" type="presParOf" srcId="{85568286-AE70-4BB5-93E7-DA6277A4FADD}" destId="{465CE13E-A0C2-4C03-A20B-7082073CFDD7}" srcOrd="5" destOrd="0" presId="urn:microsoft.com/office/officeart/2018/2/layout/IconLabelList"/>
    <dgm:cxn modelId="{D4DDA2BA-A579-4E08-86A6-EACD6AC6C163}" type="presParOf" srcId="{85568286-AE70-4BB5-93E7-DA6277A4FADD}" destId="{CF9FE813-FC5B-43AA-B9CA-41E4B7F3AC38}" srcOrd="6" destOrd="0" presId="urn:microsoft.com/office/officeart/2018/2/layout/IconLabelList"/>
    <dgm:cxn modelId="{EA15F922-C5F7-4840-BBC6-7F2DC847023F}" type="presParOf" srcId="{CF9FE813-FC5B-43AA-B9CA-41E4B7F3AC38}" destId="{C27D3DEC-FD31-4852-A915-29052C25AEBE}" srcOrd="0" destOrd="0" presId="urn:microsoft.com/office/officeart/2018/2/layout/IconLabelList"/>
    <dgm:cxn modelId="{83AB5931-7316-43F9-9122-0BAB52B62E79}" type="presParOf" srcId="{CF9FE813-FC5B-43AA-B9CA-41E4B7F3AC38}" destId="{6602388A-E6DF-48E5-8179-9D4FED8B732D}" srcOrd="1" destOrd="0" presId="urn:microsoft.com/office/officeart/2018/2/layout/IconLabelList"/>
    <dgm:cxn modelId="{4BA7416E-A898-491A-A48E-F4707277FA9E}" type="presParOf" srcId="{CF9FE813-FC5B-43AA-B9CA-41E4B7F3AC38}" destId="{AD93CF29-CD70-40A9-9B0F-A8EC00391F9D}" srcOrd="2" destOrd="0" presId="urn:microsoft.com/office/officeart/2018/2/layout/IconLabelList"/>
    <dgm:cxn modelId="{9E56625A-4B8D-41B5-82F8-F564B7DBCFB5}" type="presParOf" srcId="{85568286-AE70-4BB5-93E7-DA6277A4FADD}" destId="{98718C7A-E45D-4C79-87AA-7ABC6F2AC07F}" srcOrd="7" destOrd="0" presId="urn:microsoft.com/office/officeart/2018/2/layout/IconLabelList"/>
    <dgm:cxn modelId="{DB8AEEBE-BA1F-4E71-8428-122EACBD4750}" type="presParOf" srcId="{85568286-AE70-4BB5-93E7-DA6277A4FADD}" destId="{95E4A181-B885-49F2-8882-359D0D004129}" srcOrd="8" destOrd="0" presId="urn:microsoft.com/office/officeart/2018/2/layout/IconLabelList"/>
    <dgm:cxn modelId="{3AF72255-C2BE-473C-84FD-2FAB3828B49A}" type="presParOf" srcId="{95E4A181-B885-49F2-8882-359D0D004129}" destId="{83411BDC-C30C-48FF-935C-7F7B2D0EBA14}" srcOrd="0" destOrd="0" presId="urn:microsoft.com/office/officeart/2018/2/layout/IconLabelList"/>
    <dgm:cxn modelId="{51A9C0D5-C28B-4DAD-9FD2-329C129FFC16}" type="presParOf" srcId="{95E4A181-B885-49F2-8882-359D0D004129}" destId="{B6149DA6-0B62-474E-93B8-7B43271C3077}" srcOrd="1" destOrd="0" presId="urn:microsoft.com/office/officeart/2018/2/layout/IconLabelList"/>
    <dgm:cxn modelId="{EBDB5F22-885F-473E-95F1-CB6AB35438BC}" type="presParOf" srcId="{95E4A181-B885-49F2-8882-359D0D004129}" destId="{D7870520-199F-451D-A774-8C25570DB81B}" srcOrd="2" destOrd="0" presId="urn:microsoft.com/office/officeart/2018/2/layout/IconLabelList"/>
    <dgm:cxn modelId="{AFAA25B2-7100-4AC3-8F2E-8BC30EE65769}" type="presParOf" srcId="{85568286-AE70-4BB5-93E7-DA6277A4FADD}" destId="{49592949-8B40-4578-A8BE-DF7B92620B39}" srcOrd="9" destOrd="0" presId="urn:microsoft.com/office/officeart/2018/2/layout/IconLabelList"/>
    <dgm:cxn modelId="{9BE04A67-7A0C-4F18-A0DF-B105CFFE1917}" type="presParOf" srcId="{85568286-AE70-4BB5-93E7-DA6277A4FADD}" destId="{B253165E-137A-424D-BA6B-36FF1F5DEC61}" srcOrd="10" destOrd="0" presId="urn:microsoft.com/office/officeart/2018/2/layout/IconLabelList"/>
    <dgm:cxn modelId="{36C78FEC-8935-4EDB-A95C-6E4A5F2438B5}" type="presParOf" srcId="{B253165E-137A-424D-BA6B-36FF1F5DEC61}" destId="{90E012C6-1079-49CA-803E-355B24F1DCF4}" srcOrd="0" destOrd="0" presId="urn:microsoft.com/office/officeart/2018/2/layout/IconLabelList"/>
    <dgm:cxn modelId="{375FDD59-0F7C-4B13-9F06-6E639B953BD0}" type="presParOf" srcId="{B253165E-137A-424D-BA6B-36FF1F5DEC61}" destId="{24595A3C-5527-4FFF-A72E-AB5B74134F6C}" srcOrd="1" destOrd="0" presId="urn:microsoft.com/office/officeart/2018/2/layout/IconLabelList"/>
    <dgm:cxn modelId="{9AC9EC98-DED2-49BF-B5A0-ACBA276B14A0}" type="presParOf" srcId="{B253165E-137A-424D-BA6B-36FF1F5DEC61}" destId="{FB744207-262C-480F-9BB0-BF7BEAEC8B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1B30FD-9AF4-42FA-9BCE-2A4B3765730D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6DF803-F569-44C5-B7FB-81CDB99DC676}">
      <dgm:prSet/>
      <dgm:spPr/>
      <dgm:t>
        <a:bodyPr/>
        <a:lstStyle/>
        <a:p>
          <a:r>
            <a:rPr lang="it-IT" b="1" dirty="0"/>
            <a:t>GAM</a:t>
          </a:r>
          <a:r>
            <a:rPr lang="it-IT" dirty="0"/>
            <a:t> with </a:t>
          </a:r>
          <a:r>
            <a:rPr lang="it-IT" dirty="0" err="1"/>
            <a:t>original</a:t>
          </a:r>
          <a:r>
            <a:rPr lang="it-IT" dirty="0"/>
            <a:t> features </a:t>
          </a:r>
          <a:r>
            <a:rPr lang="it-IT" dirty="0" err="1"/>
            <a:t>is</a:t>
          </a:r>
          <a:r>
            <a:rPr lang="it-IT" dirty="0"/>
            <a:t> the best model. </a:t>
          </a:r>
          <a:r>
            <a:rPr lang="it-IT" dirty="0" err="1"/>
            <a:t>It</a:t>
          </a:r>
          <a:r>
            <a:rPr lang="it-IT" dirty="0"/>
            <a:t> </a:t>
          </a:r>
          <a:r>
            <a:rPr lang="it-IT" dirty="0" err="1"/>
            <a:t>offers</a:t>
          </a:r>
          <a:r>
            <a:rPr lang="it-IT" dirty="0"/>
            <a:t> a </a:t>
          </a:r>
          <a:r>
            <a:rPr lang="it-IT" dirty="0" err="1"/>
            <a:t>nice</a:t>
          </a:r>
          <a:r>
            <a:rPr lang="it-IT" dirty="0"/>
            <a:t> </a:t>
          </a:r>
          <a:r>
            <a:rPr lang="it-IT" dirty="0" err="1"/>
            <a:t>interpretation</a:t>
          </a:r>
          <a:r>
            <a:rPr lang="it-IT" dirty="0"/>
            <a:t> fo the </a:t>
          </a:r>
          <a:r>
            <a:rPr lang="it-IT" dirty="0" err="1"/>
            <a:t>parameters</a:t>
          </a:r>
          <a:r>
            <a:rPr lang="it-IT" dirty="0"/>
            <a:t> </a:t>
          </a:r>
          <a:r>
            <a:rPr lang="it-IT" dirty="0" err="1"/>
            <a:t>along</a:t>
          </a:r>
          <a:r>
            <a:rPr lang="it-IT" dirty="0"/>
            <a:t> with the </a:t>
          </a:r>
          <a:r>
            <a:rPr lang="it-IT" dirty="0" err="1"/>
            <a:t>optimal</a:t>
          </a:r>
          <a:r>
            <a:rPr lang="it-IT" dirty="0"/>
            <a:t> scores.</a:t>
          </a:r>
          <a:endParaRPr lang="en-US" dirty="0"/>
        </a:p>
      </dgm:t>
    </dgm:pt>
    <dgm:pt modelId="{5F7A46B3-DD0B-4246-BAA9-22CF742D2466}" type="parTrans" cxnId="{6AE9BD56-58B1-43EE-AE9D-C66905D107F2}">
      <dgm:prSet/>
      <dgm:spPr/>
      <dgm:t>
        <a:bodyPr/>
        <a:lstStyle/>
        <a:p>
          <a:endParaRPr lang="en-US"/>
        </a:p>
      </dgm:t>
    </dgm:pt>
    <dgm:pt modelId="{7DA72C01-1F31-461E-9FFE-9F6C9C31BFBA}" type="sibTrans" cxnId="{6AE9BD56-58B1-43EE-AE9D-C66905D107F2}">
      <dgm:prSet/>
      <dgm:spPr/>
      <dgm:t>
        <a:bodyPr/>
        <a:lstStyle/>
        <a:p>
          <a:endParaRPr lang="en-US"/>
        </a:p>
      </dgm:t>
    </dgm:pt>
    <dgm:pt modelId="{224793A5-F6A4-49FA-A97E-5DF429D117C1}">
      <dgm:prSet/>
      <dgm:spPr/>
      <dgm:t>
        <a:bodyPr/>
        <a:lstStyle/>
        <a:p>
          <a:r>
            <a:rPr lang="it-IT" b="1"/>
            <a:t>PCA-based models underperformed</a:t>
          </a:r>
          <a:r>
            <a:rPr lang="it-IT"/>
            <a:t> — possible loss of interpretability and information.</a:t>
          </a:r>
          <a:endParaRPr lang="en-US"/>
        </a:p>
      </dgm:t>
    </dgm:pt>
    <dgm:pt modelId="{CF239615-EAE7-4DC8-8CC3-B3E1842F71ED}" type="parTrans" cxnId="{1F7D2B58-632B-4D04-9407-DE7965C8F874}">
      <dgm:prSet/>
      <dgm:spPr/>
      <dgm:t>
        <a:bodyPr/>
        <a:lstStyle/>
        <a:p>
          <a:endParaRPr lang="en-US"/>
        </a:p>
      </dgm:t>
    </dgm:pt>
    <dgm:pt modelId="{8A4185EA-7EDD-4DCF-83A4-A1C6C6ABDBE8}" type="sibTrans" cxnId="{1F7D2B58-632B-4D04-9407-DE7965C8F874}">
      <dgm:prSet/>
      <dgm:spPr/>
      <dgm:t>
        <a:bodyPr/>
        <a:lstStyle/>
        <a:p>
          <a:endParaRPr lang="en-US"/>
        </a:p>
      </dgm:t>
    </dgm:pt>
    <dgm:pt modelId="{D830A692-DD0E-4914-9FFC-0BF66390D961}">
      <dgm:prSet/>
      <dgm:spPr/>
      <dgm:t>
        <a:bodyPr/>
        <a:lstStyle/>
        <a:p>
          <a:r>
            <a:rPr lang="it-IT" b="1"/>
            <a:t>Lasso/Ridge</a:t>
          </a:r>
          <a:r>
            <a:rPr lang="it-IT"/>
            <a:t> good alternatives if regularization is needed.</a:t>
          </a:r>
          <a:endParaRPr lang="en-US"/>
        </a:p>
      </dgm:t>
    </dgm:pt>
    <dgm:pt modelId="{1BF7CC98-8B89-4E38-B207-F0E1AC082707}" type="parTrans" cxnId="{F5531F2C-D8B2-475F-AEA3-ABCBDCF6E554}">
      <dgm:prSet/>
      <dgm:spPr/>
      <dgm:t>
        <a:bodyPr/>
        <a:lstStyle/>
        <a:p>
          <a:endParaRPr lang="en-US"/>
        </a:p>
      </dgm:t>
    </dgm:pt>
    <dgm:pt modelId="{7B82EA48-44F9-4A1E-8648-1056D684E32C}" type="sibTrans" cxnId="{F5531F2C-D8B2-475F-AEA3-ABCBDCF6E554}">
      <dgm:prSet/>
      <dgm:spPr/>
      <dgm:t>
        <a:bodyPr/>
        <a:lstStyle/>
        <a:p>
          <a:endParaRPr lang="en-US"/>
        </a:p>
      </dgm:t>
    </dgm:pt>
    <dgm:pt modelId="{5F84E8B8-3FAB-48BA-AFCA-B3B44B4BC3FB}">
      <dgm:prSet/>
      <dgm:spPr/>
      <dgm:t>
        <a:bodyPr/>
        <a:lstStyle/>
        <a:p>
          <a:r>
            <a:rPr lang="it-IT" b="1"/>
            <a:t>Threshold tuning</a:t>
          </a:r>
          <a:r>
            <a:rPr lang="it-IT"/>
            <a:t> could improve application-specific performance</a:t>
          </a:r>
          <a:endParaRPr lang="en-US"/>
        </a:p>
      </dgm:t>
    </dgm:pt>
    <dgm:pt modelId="{D65FAC4B-1A49-4825-8156-BF5F3EC8B02A}" type="parTrans" cxnId="{E2E3D26D-FC79-4F00-B0B3-579686EA66B6}">
      <dgm:prSet/>
      <dgm:spPr/>
      <dgm:t>
        <a:bodyPr/>
        <a:lstStyle/>
        <a:p>
          <a:endParaRPr lang="en-US"/>
        </a:p>
      </dgm:t>
    </dgm:pt>
    <dgm:pt modelId="{242511A9-16D9-44BB-B32E-0430FBD3DC56}" type="sibTrans" cxnId="{E2E3D26D-FC79-4F00-B0B3-579686EA66B6}">
      <dgm:prSet/>
      <dgm:spPr/>
      <dgm:t>
        <a:bodyPr/>
        <a:lstStyle/>
        <a:p>
          <a:endParaRPr lang="en-US"/>
        </a:p>
      </dgm:t>
    </dgm:pt>
    <dgm:pt modelId="{296BA68F-119A-C84B-AE67-49D237C7F3C0}" type="pres">
      <dgm:prSet presAssocID="{6F1B30FD-9AF4-42FA-9BCE-2A4B3765730D}" presName="matrix" presStyleCnt="0">
        <dgm:presLayoutVars>
          <dgm:chMax val="1"/>
          <dgm:dir/>
          <dgm:resizeHandles val="exact"/>
        </dgm:presLayoutVars>
      </dgm:prSet>
      <dgm:spPr/>
    </dgm:pt>
    <dgm:pt modelId="{5FE8A40A-BA3D-624F-BF24-4B3D56FC59B5}" type="pres">
      <dgm:prSet presAssocID="{6F1B30FD-9AF4-42FA-9BCE-2A4B3765730D}" presName="diamond" presStyleLbl="bgShp" presStyleIdx="0" presStyleCnt="1"/>
      <dgm:spPr/>
    </dgm:pt>
    <dgm:pt modelId="{11CE9876-3262-C845-9E03-52861FCBEB5A}" type="pres">
      <dgm:prSet presAssocID="{6F1B30FD-9AF4-42FA-9BCE-2A4B3765730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8339378-33B3-294A-88A1-29B741108DA9}" type="pres">
      <dgm:prSet presAssocID="{6F1B30FD-9AF4-42FA-9BCE-2A4B3765730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98AB7B-DD0C-D347-BB59-DAD83E0CC378}" type="pres">
      <dgm:prSet presAssocID="{6F1B30FD-9AF4-42FA-9BCE-2A4B3765730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A80BD9-BBCD-FC4D-9215-008391D2B525}" type="pres">
      <dgm:prSet presAssocID="{6F1B30FD-9AF4-42FA-9BCE-2A4B3765730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2DA4101-B511-4D41-8171-698A4F9BE3B3}" type="presOf" srcId="{B06DF803-F569-44C5-B7FB-81CDB99DC676}" destId="{11CE9876-3262-C845-9E03-52861FCBEB5A}" srcOrd="0" destOrd="0" presId="urn:microsoft.com/office/officeart/2005/8/layout/matrix3"/>
    <dgm:cxn modelId="{F5531F2C-D8B2-475F-AEA3-ABCBDCF6E554}" srcId="{6F1B30FD-9AF4-42FA-9BCE-2A4B3765730D}" destId="{D830A692-DD0E-4914-9FFC-0BF66390D961}" srcOrd="2" destOrd="0" parTransId="{1BF7CC98-8B89-4E38-B207-F0E1AC082707}" sibTransId="{7B82EA48-44F9-4A1E-8648-1056D684E32C}"/>
    <dgm:cxn modelId="{6AE9BD56-58B1-43EE-AE9D-C66905D107F2}" srcId="{6F1B30FD-9AF4-42FA-9BCE-2A4B3765730D}" destId="{B06DF803-F569-44C5-B7FB-81CDB99DC676}" srcOrd="0" destOrd="0" parTransId="{5F7A46B3-DD0B-4246-BAA9-22CF742D2466}" sibTransId="{7DA72C01-1F31-461E-9FFE-9F6C9C31BFBA}"/>
    <dgm:cxn modelId="{1F7D2B58-632B-4D04-9407-DE7965C8F874}" srcId="{6F1B30FD-9AF4-42FA-9BCE-2A4B3765730D}" destId="{224793A5-F6A4-49FA-A97E-5DF429D117C1}" srcOrd="1" destOrd="0" parTransId="{CF239615-EAE7-4DC8-8CC3-B3E1842F71ED}" sibTransId="{8A4185EA-7EDD-4DCF-83A4-A1C6C6ABDBE8}"/>
    <dgm:cxn modelId="{E2E3D26D-FC79-4F00-B0B3-579686EA66B6}" srcId="{6F1B30FD-9AF4-42FA-9BCE-2A4B3765730D}" destId="{5F84E8B8-3FAB-48BA-AFCA-B3B44B4BC3FB}" srcOrd="3" destOrd="0" parTransId="{D65FAC4B-1A49-4825-8156-BF5F3EC8B02A}" sibTransId="{242511A9-16D9-44BB-B32E-0430FBD3DC56}"/>
    <dgm:cxn modelId="{B8D35989-FF69-684D-8F4C-5E800714415C}" type="presOf" srcId="{5F84E8B8-3FAB-48BA-AFCA-B3B44B4BC3FB}" destId="{83A80BD9-BBCD-FC4D-9215-008391D2B525}" srcOrd="0" destOrd="0" presId="urn:microsoft.com/office/officeart/2005/8/layout/matrix3"/>
    <dgm:cxn modelId="{19E3A6B4-65FB-E346-B595-0CE6029B3A86}" type="presOf" srcId="{224793A5-F6A4-49FA-A97E-5DF429D117C1}" destId="{58339378-33B3-294A-88A1-29B741108DA9}" srcOrd="0" destOrd="0" presId="urn:microsoft.com/office/officeart/2005/8/layout/matrix3"/>
    <dgm:cxn modelId="{0432C8CB-6533-9345-BEC4-65CBD69007A8}" type="presOf" srcId="{6F1B30FD-9AF4-42FA-9BCE-2A4B3765730D}" destId="{296BA68F-119A-C84B-AE67-49D237C7F3C0}" srcOrd="0" destOrd="0" presId="urn:microsoft.com/office/officeart/2005/8/layout/matrix3"/>
    <dgm:cxn modelId="{183BA2EC-04CD-7D44-9518-2C66314EF6E2}" type="presOf" srcId="{D830A692-DD0E-4914-9FFC-0BF66390D961}" destId="{B398AB7B-DD0C-D347-BB59-DAD83E0CC378}" srcOrd="0" destOrd="0" presId="urn:microsoft.com/office/officeart/2005/8/layout/matrix3"/>
    <dgm:cxn modelId="{E573069D-1D82-4D43-9AFB-D33258D08521}" type="presParOf" srcId="{296BA68F-119A-C84B-AE67-49D237C7F3C0}" destId="{5FE8A40A-BA3D-624F-BF24-4B3D56FC59B5}" srcOrd="0" destOrd="0" presId="urn:microsoft.com/office/officeart/2005/8/layout/matrix3"/>
    <dgm:cxn modelId="{FAA2CC5D-FBDC-D047-9361-42E6F04B306D}" type="presParOf" srcId="{296BA68F-119A-C84B-AE67-49D237C7F3C0}" destId="{11CE9876-3262-C845-9E03-52861FCBEB5A}" srcOrd="1" destOrd="0" presId="urn:microsoft.com/office/officeart/2005/8/layout/matrix3"/>
    <dgm:cxn modelId="{789BD615-46A2-4741-8C4C-497FB37A2409}" type="presParOf" srcId="{296BA68F-119A-C84B-AE67-49D237C7F3C0}" destId="{58339378-33B3-294A-88A1-29B741108DA9}" srcOrd="2" destOrd="0" presId="urn:microsoft.com/office/officeart/2005/8/layout/matrix3"/>
    <dgm:cxn modelId="{7D805161-581C-6948-AE84-DD36FECC8D8B}" type="presParOf" srcId="{296BA68F-119A-C84B-AE67-49D237C7F3C0}" destId="{B398AB7B-DD0C-D347-BB59-DAD83E0CC378}" srcOrd="3" destOrd="0" presId="urn:microsoft.com/office/officeart/2005/8/layout/matrix3"/>
    <dgm:cxn modelId="{715FA140-6422-7E47-A206-868557B71C9B}" type="presParOf" srcId="{296BA68F-119A-C84B-AE67-49D237C7F3C0}" destId="{83A80BD9-BBCD-FC4D-9215-008391D2B52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8E3D5-8FF7-48C9-B524-067DF261A236}">
      <dsp:nvSpPr>
        <dsp:cNvPr id="0" name=""/>
        <dsp:cNvSpPr/>
      </dsp:nvSpPr>
      <dsp:spPr>
        <a:xfrm>
          <a:off x="350683" y="662389"/>
          <a:ext cx="573486" cy="573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1378B-6F8E-4C1D-882C-D4BB2E88D085}">
      <dsp:nvSpPr>
        <dsp:cNvPr id="0" name=""/>
        <dsp:cNvSpPr/>
      </dsp:nvSpPr>
      <dsp:spPr>
        <a:xfrm>
          <a:off x="219" y="1502513"/>
          <a:ext cx="1274414" cy="93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Model Improvement</a:t>
          </a:r>
          <a:r>
            <a:rPr lang="it-IT" sz="1100" kern="1200"/>
            <a:t>: Iterative refinement of the GLM, including outlier removal and multicollinearity handling, led to an improved AIC and better model fit.</a:t>
          </a:r>
          <a:endParaRPr lang="en-US" sz="1100" kern="1200"/>
        </a:p>
      </dsp:txBody>
      <dsp:txXfrm>
        <a:off x="219" y="1502513"/>
        <a:ext cx="1274414" cy="937080"/>
      </dsp:txXfrm>
    </dsp:sp>
    <dsp:sp modelId="{5F56CA35-0169-4BCB-BD5A-135CE4FDE493}">
      <dsp:nvSpPr>
        <dsp:cNvPr id="0" name=""/>
        <dsp:cNvSpPr/>
      </dsp:nvSpPr>
      <dsp:spPr>
        <a:xfrm>
          <a:off x="1848120" y="662389"/>
          <a:ext cx="573486" cy="5734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74F8E-255D-46D1-AA2B-B11213EDF876}">
      <dsp:nvSpPr>
        <dsp:cNvPr id="0" name=""/>
        <dsp:cNvSpPr/>
      </dsp:nvSpPr>
      <dsp:spPr>
        <a:xfrm>
          <a:off x="1497656" y="1502513"/>
          <a:ext cx="1274414" cy="93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dirty="0" err="1"/>
            <a:t>Predictors</a:t>
          </a:r>
          <a:r>
            <a:rPr lang="it-IT" sz="1100" b="1" kern="1200" dirty="0"/>
            <a:t> of False </a:t>
          </a:r>
          <a:r>
            <a:rPr lang="it-IT" sz="1100" b="1" kern="1200" dirty="0" err="1"/>
            <a:t>Positives</a:t>
          </a:r>
          <a:r>
            <a:rPr lang="it-IT" sz="1100" kern="1200" dirty="0"/>
            <a:t>: </a:t>
          </a:r>
          <a:r>
            <a:rPr lang="it-IT" sz="1100" kern="1200" dirty="0" err="1"/>
            <a:t>koi_duration</a:t>
          </a:r>
          <a:r>
            <a:rPr lang="it-IT" sz="1100" kern="1200" dirty="0"/>
            <a:t>, </a:t>
          </a:r>
          <a:r>
            <a:rPr lang="it-IT" sz="1100" kern="1200" dirty="0" err="1"/>
            <a:t>koi_depth</a:t>
          </a:r>
          <a:r>
            <a:rPr lang="it-IT" sz="1100" kern="1200" dirty="0"/>
            <a:t>, </a:t>
          </a:r>
          <a:r>
            <a:rPr lang="it-IT" sz="1100" kern="1200" dirty="0" err="1"/>
            <a:t>koi_teq</a:t>
          </a:r>
          <a:r>
            <a:rPr lang="it-IT" sz="1100" kern="1200" dirty="0"/>
            <a:t>, </a:t>
          </a:r>
          <a:r>
            <a:rPr lang="it-IT" sz="1100" kern="1200" dirty="0" err="1"/>
            <a:t>koi_slogg</a:t>
          </a:r>
          <a:r>
            <a:rPr lang="it-IT" sz="1100" kern="1200" dirty="0"/>
            <a:t>, </a:t>
          </a:r>
          <a:r>
            <a:rPr lang="it-IT" sz="1100" kern="1200" dirty="0" err="1"/>
            <a:t>koi_smass</a:t>
          </a:r>
          <a:r>
            <a:rPr lang="it-IT" sz="1100" kern="1200" dirty="0"/>
            <a:t>, </a:t>
          </a:r>
          <a:r>
            <a:rPr lang="it-IT" sz="1100" kern="1200" dirty="0" err="1"/>
            <a:t>koi_impact</a:t>
          </a:r>
          <a:r>
            <a:rPr lang="it-IT" sz="1100" kern="1200" dirty="0"/>
            <a:t>, </a:t>
          </a:r>
          <a:r>
            <a:rPr lang="it-IT" sz="1100" kern="1200" dirty="0" err="1"/>
            <a:t>koi_ror</a:t>
          </a:r>
          <a:r>
            <a:rPr lang="it-IT" sz="1100" kern="1200" dirty="0"/>
            <a:t>, and </a:t>
          </a:r>
          <a:r>
            <a:rPr lang="it-IT" sz="1100" kern="1200" dirty="0" err="1"/>
            <a:t>koi_dor</a:t>
          </a:r>
          <a:r>
            <a:rPr lang="it-IT" sz="1100" kern="1200" dirty="0"/>
            <a:t> </a:t>
          </a:r>
          <a:r>
            <a:rPr lang="it-IT" sz="1100" kern="1200" dirty="0" err="1"/>
            <a:t>were</a:t>
          </a:r>
          <a:r>
            <a:rPr lang="it-IT" sz="1100" kern="1200" dirty="0"/>
            <a:t> </a:t>
          </a:r>
          <a:r>
            <a:rPr lang="it-IT" sz="1100" kern="1200" dirty="0" err="1"/>
            <a:t>consistently</a:t>
          </a:r>
          <a:r>
            <a:rPr lang="it-IT" sz="1100" kern="1200" dirty="0"/>
            <a:t> </a:t>
          </a:r>
          <a:r>
            <a:rPr lang="it-IT" sz="1100" kern="1200" dirty="0" err="1"/>
            <a:t>associated</a:t>
          </a:r>
          <a:r>
            <a:rPr lang="it-IT" sz="1100" kern="1200" dirty="0"/>
            <a:t> with “FALSE POSITIVE” status.</a:t>
          </a:r>
          <a:endParaRPr lang="en-US" sz="1100" kern="1200" dirty="0"/>
        </a:p>
      </dsp:txBody>
      <dsp:txXfrm>
        <a:off x="1497656" y="1502513"/>
        <a:ext cx="1274414" cy="937080"/>
      </dsp:txXfrm>
    </dsp:sp>
    <dsp:sp modelId="{48FB670E-E287-4A30-85FE-75E2761E645E}">
      <dsp:nvSpPr>
        <dsp:cNvPr id="0" name=""/>
        <dsp:cNvSpPr/>
      </dsp:nvSpPr>
      <dsp:spPr>
        <a:xfrm>
          <a:off x="3345556" y="662389"/>
          <a:ext cx="573486" cy="5734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D210F-8ED8-47D2-BA2A-FF17FAEC044B}">
      <dsp:nvSpPr>
        <dsp:cNvPr id="0" name=""/>
        <dsp:cNvSpPr/>
      </dsp:nvSpPr>
      <dsp:spPr>
        <a:xfrm>
          <a:off x="2995092" y="1502513"/>
          <a:ext cx="1274414" cy="93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Predictors of Candidates</a:t>
          </a:r>
          <a:r>
            <a:rPr lang="it-IT" sz="1100" kern="1200"/>
            <a:t>: Higher koi_insol, koi_steff, koi_incl, and koi_smet were associated with a higher likelihood of being a “CANDIDATE”.</a:t>
          </a:r>
          <a:endParaRPr lang="en-US" sz="1100" kern="1200"/>
        </a:p>
      </dsp:txBody>
      <dsp:txXfrm>
        <a:off x="2995092" y="1502513"/>
        <a:ext cx="1274414" cy="937080"/>
      </dsp:txXfrm>
    </dsp:sp>
    <dsp:sp modelId="{C27D3DEC-FD31-4852-A915-29052C25AEBE}">
      <dsp:nvSpPr>
        <dsp:cNvPr id="0" name=""/>
        <dsp:cNvSpPr/>
      </dsp:nvSpPr>
      <dsp:spPr>
        <a:xfrm>
          <a:off x="4842993" y="662389"/>
          <a:ext cx="573486" cy="5734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3CF29-CD70-40A9-9B0F-A8EC00391F9D}">
      <dsp:nvSpPr>
        <dsp:cNvPr id="0" name=""/>
        <dsp:cNvSpPr/>
      </dsp:nvSpPr>
      <dsp:spPr>
        <a:xfrm>
          <a:off x="4492529" y="1502513"/>
          <a:ext cx="1274414" cy="93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 dirty="0"/>
            <a:t>Best </a:t>
          </a:r>
          <a:r>
            <a:rPr lang="it-IT" sz="1100" b="1" kern="1200" dirty="0" err="1"/>
            <a:t>Performing</a:t>
          </a:r>
          <a:r>
            <a:rPr lang="it-IT" sz="1100" b="1" kern="1200" dirty="0"/>
            <a:t> Model</a:t>
          </a:r>
          <a:r>
            <a:rPr lang="it-IT" sz="1100" kern="1200" dirty="0"/>
            <a:t>: </a:t>
          </a:r>
          <a:r>
            <a:rPr lang="it-IT" sz="1100" kern="1200" dirty="0" err="1"/>
            <a:t>Generalized</a:t>
          </a:r>
          <a:r>
            <a:rPr lang="it-IT" sz="1100" kern="1200" dirty="0"/>
            <a:t> Additive Model (GAM) </a:t>
          </a:r>
          <a:r>
            <a:rPr lang="it-IT" sz="1100" kern="1200" dirty="0" err="1"/>
            <a:t>achieved</a:t>
          </a:r>
          <a:r>
            <a:rPr lang="it-IT" sz="1100" kern="1200" dirty="0"/>
            <a:t> the </a:t>
          </a:r>
          <a:r>
            <a:rPr lang="it-IT" sz="1100" kern="1200" dirty="0" err="1"/>
            <a:t>highest</a:t>
          </a:r>
          <a:r>
            <a:rPr lang="it-IT" sz="1100" kern="1200" dirty="0"/>
            <a:t> AUC, </a:t>
          </a:r>
          <a:r>
            <a:rPr lang="it-IT" sz="1100" kern="1200" dirty="0" err="1"/>
            <a:t>Accuracy</a:t>
          </a:r>
          <a:r>
            <a:rPr lang="it-IT" sz="1100" kern="1200" dirty="0"/>
            <a:t>, </a:t>
          </a:r>
          <a:r>
            <a:rPr lang="it-IT" sz="1100" kern="1200" dirty="0" err="1"/>
            <a:t>Sensitivity</a:t>
          </a:r>
          <a:r>
            <a:rPr lang="it-IT" sz="1100" kern="1200" dirty="0"/>
            <a:t>, and </a:t>
          </a:r>
          <a:r>
            <a:rPr lang="it-IT" sz="1100" kern="1200" dirty="0" err="1"/>
            <a:t>Specificity</a:t>
          </a:r>
          <a:r>
            <a:rPr lang="it-IT" sz="1100" kern="1200" dirty="0"/>
            <a:t> due to </a:t>
          </a:r>
          <a:r>
            <a:rPr lang="it-IT" sz="1100" kern="1200" dirty="0" err="1"/>
            <a:t>its</a:t>
          </a:r>
          <a:r>
            <a:rPr lang="it-IT" sz="1100" kern="1200" dirty="0"/>
            <a:t> </a:t>
          </a:r>
          <a:r>
            <a:rPr lang="it-IT" sz="1100" kern="1200" dirty="0" err="1"/>
            <a:t>ability</a:t>
          </a:r>
          <a:r>
            <a:rPr lang="it-IT" sz="1100" kern="1200" dirty="0"/>
            <a:t> to </a:t>
          </a:r>
          <a:r>
            <a:rPr lang="it-IT" sz="1100" kern="1200" dirty="0" err="1"/>
            <a:t>capture</a:t>
          </a:r>
          <a:r>
            <a:rPr lang="it-IT" sz="1100" kern="1200" dirty="0"/>
            <a:t> non-linear </a:t>
          </a:r>
          <a:r>
            <a:rPr lang="it-IT" sz="1100" kern="1200" dirty="0" err="1"/>
            <a:t>relationships</a:t>
          </a:r>
          <a:r>
            <a:rPr lang="it-IT" sz="1100" kern="1200" dirty="0"/>
            <a:t>.</a:t>
          </a:r>
          <a:endParaRPr lang="en-US" sz="1100" kern="1200" dirty="0"/>
        </a:p>
      </dsp:txBody>
      <dsp:txXfrm>
        <a:off x="4492529" y="1502513"/>
        <a:ext cx="1274414" cy="937080"/>
      </dsp:txXfrm>
    </dsp:sp>
    <dsp:sp modelId="{83411BDC-C30C-48FF-935C-7F7B2D0EBA14}">
      <dsp:nvSpPr>
        <dsp:cNvPr id="0" name=""/>
        <dsp:cNvSpPr/>
      </dsp:nvSpPr>
      <dsp:spPr>
        <a:xfrm>
          <a:off x="6340429" y="662389"/>
          <a:ext cx="573486" cy="5734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70520-199F-451D-A774-8C25570DB81B}">
      <dsp:nvSpPr>
        <dsp:cNvPr id="0" name=""/>
        <dsp:cNvSpPr/>
      </dsp:nvSpPr>
      <dsp:spPr>
        <a:xfrm>
          <a:off x="5989965" y="1502513"/>
          <a:ext cx="1274414" cy="93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Model Interpretation</a:t>
          </a:r>
          <a:r>
            <a:rPr lang="it-IT" sz="1100" kern="1200"/>
            <a:t>: GAM revealed complex relationships between predictors like koi_teq, koi_slogg, koi_dor, and koi_smet, while koi_ror remained a strong linear predictor of “FALSE POSITIVEs”.</a:t>
          </a:r>
          <a:endParaRPr lang="en-US" sz="1100" kern="1200"/>
        </a:p>
      </dsp:txBody>
      <dsp:txXfrm>
        <a:off x="5989965" y="1502513"/>
        <a:ext cx="1274414" cy="937080"/>
      </dsp:txXfrm>
    </dsp:sp>
    <dsp:sp modelId="{90E012C6-1079-49CA-803E-355B24F1DCF4}">
      <dsp:nvSpPr>
        <dsp:cNvPr id="0" name=""/>
        <dsp:cNvSpPr/>
      </dsp:nvSpPr>
      <dsp:spPr>
        <a:xfrm>
          <a:off x="7837866" y="662389"/>
          <a:ext cx="573486" cy="5734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44207-262C-480F-9BB0-BF7BEAEC8B84}">
      <dsp:nvSpPr>
        <dsp:cNvPr id="0" name=""/>
        <dsp:cNvSpPr/>
      </dsp:nvSpPr>
      <dsp:spPr>
        <a:xfrm>
          <a:off x="7487402" y="1502513"/>
          <a:ext cx="1274414" cy="93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1" kern="1200"/>
            <a:t>Performance of Other Models</a:t>
          </a:r>
          <a:r>
            <a:rPr lang="it-IT" sz="1100" kern="1200"/>
            <a:t>: GLM with Interaction Terms faced numerical issues, Lasso and Ridge Regression performed similarly, with Lasso performing feature selection.</a:t>
          </a:r>
          <a:endParaRPr lang="en-US" sz="1100" kern="1200"/>
        </a:p>
      </dsp:txBody>
      <dsp:txXfrm>
        <a:off x="7487402" y="1502513"/>
        <a:ext cx="1274414" cy="937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8A40A-BA3D-624F-BF24-4B3D56FC59B5}">
      <dsp:nvSpPr>
        <dsp:cNvPr id="0" name=""/>
        <dsp:cNvSpPr/>
      </dsp:nvSpPr>
      <dsp:spPr>
        <a:xfrm>
          <a:off x="339725" y="0"/>
          <a:ext cx="4927599" cy="4927599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CE9876-3262-C845-9E03-52861FCBEB5A}">
      <dsp:nvSpPr>
        <dsp:cNvPr id="0" name=""/>
        <dsp:cNvSpPr/>
      </dsp:nvSpPr>
      <dsp:spPr>
        <a:xfrm>
          <a:off x="807847" y="468121"/>
          <a:ext cx="1921763" cy="192176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GAM</a:t>
          </a:r>
          <a:r>
            <a:rPr lang="it-IT" sz="1600" kern="1200" dirty="0"/>
            <a:t> with </a:t>
          </a:r>
          <a:r>
            <a:rPr lang="it-IT" sz="1600" kern="1200" dirty="0" err="1"/>
            <a:t>original</a:t>
          </a:r>
          <a:r>
            <a:rPr lang="it-IT" sz="1600" kern="1200" dirty="0"/>
            <a:t> features </a:t>
          </a:r>
          <a:r>
            <a:rPr lang="it-IT" sz="1600" kern="1200" dirty="0" err="1"/>
            <a:t>is</a:t>
          </a:r>
          <a:r>
            <a:rPr lang="it-IT" sz="1600" kern="1200" dirty="0"/>
            <a:t> the best model. </a:t>
          </a:r>
          <a:r>
            <a:rPr lang="it-IT" sz="1600" kern="1200" dirty="0" err="1"/>
            <a:t>It</a:t>
          </a:r>
          <a:r>
            <a:rPr lang="it-IT" sz="1600" kern="1200" dirty="0"/>
            <a:t> </a:t>
          </a:r>
          <a:r>
            <a:rPr lang="it-IT" sz="1600" kern="1200" dirty="0" err="1"/>
            <a:t>offers</a:t>
          </a:r>
          <a:r>
            <a:rPr lang="it-IT" sz="1600" kern="1200" dirty="0"/>
            <a:t> a </a:t>
          </a:r>
          <a:r>
            <a:rPr lang="it-IT" sz="1600" kern="1200" dirty="0" err="1"/>
            <a:t>nice</a:t>
          </a:r>
          <a:r>
            <a:rPr lang="it-IT" sz="1600" kern="1200" dirty="0"/>
            <a:t> </a:t>
          </a:r>
          <a:r>
            <a:rPr lang="it-IT" sz="1600" kern="1200" dirty="0" err="1"/>
            <a:t>interpretation</a:t>
          </a:r>
          <a:r>
            <a:rPr lang="it-IT" sz="1600" kern="1200" dirty="0"/>
            <a:t> fo the </a:t>
          </a:r>
          <a:r>
            <a:rPr lang="it-IT" sz="1600" kern="1200" dirty="0" err="1"/>
            <a:t>parameters</a:t>
          </a:r>
          <a:r>
            <a:rPr lang="it-IT" sz="1600" kern="1200" dirty="0"/>
            <a:t> </a:t>
          </a:r>
          <a:r>
            <a:rPr lang="it-IT" sz="1600" kern="1200" dirty="0" err="1"/>
            <a:t>along</a:t>
          </a:r>
          <a:r>
            <a:rPr lang="it-IT" sz="1600" kern="1200" dirty="0"/>
            <a:t> with the </a:t>
          </a:r>
          <a:r>
            <a:rPr lang="it-IT" sz="1600" kern="1200" dirty="0" err="1"/>
            <a:t>optimal</a:t>
          </a:r>
          <a:r>
            <a:rPr lang="it-IT" sz="1600" kern="1200" dirty="0"/>
            <a:t> scores.</a:t>
          </a:r>
          <a:endParaRPr lang="en-US" sz="1600" kern="1200" dirty="0"/>
        </a:p>
      </dsp:txBody>
      <dsp:txXfrm>
        <a:off x="901660" y="561934"/>
        <a:ext cx="1734137" cy="1734137"/>
      </dsp:txXfrm>
    </dsp:sp>
    <dsp:sp modelId="{58339378-33B3-294A-88A1-29B741108DA9}">
      <dsp:nvSpPr>
        <dsp:cNvPr id="0" name=""/>
        <dsp:cNvSpPr/>
      </dsp:nvSpPr>
      <dsp:spPr>
        <a:xfrm>
          <a:off x="2877439" y="468121"/>
          <a:ext cx="1921763" cy="192176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PCA-based models underperformed</a:t>
          </a:r>
          <a:r>
            <a:rPr lang="it-IT" sz="1600" kern="1200"/>
            <a:t> — possible loss of interpretability and information.</a:t>
          </a:r>
          <a:endParaRPr lang="en-US" sz="1600" kern="1200"/>
        </a:p>
      </dsp:txBody>
      <dsp:txXfrm>
        <a:off x="2971252" y="561934"/>
        <a:ext cx="1734137" cy="1734137"/>
      </dsp:txXfrm>
    </dsp:sp>
    <dsp:sp modelId="{B398AB7B-DD0C-D347-BB59-DAD83E0CC378}">
      <dsp:nvSpPr>
        <dsp:cNvPr id="0" name=""/>
        <dsp:cNvSpPr/>
      </dsp:nvSpPr>
      <dsp:spPr>
        <a:xfrm>
          <a:off x="807847" y="2537714"/>
          <a:ext cx="1921763" cy="192176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Lasso/Ridge</a:t>
          </a:r>
          <a:r>
            <a:rPr lang="it-IT" sz="1600" kern="1200"/>
            <a:t> good alternatives if regularization is needed.</a:t>
          </a:r>
          <a:endParaRPr lang="en-US" sz="1600" kern="1200"/>
        </a:p>
      </dsp:txBody>
      <dsp:txXfrm>
        <a:off x="901660" y="2631527"/>
        <a:ext cx="1734137" cy="1734137"/>
      </dsp:txXfrm>
    </dsp:sp>
    <dsp:sp modelId="{83A80BD9-BBCD-FC4D-9215-008391D2B525}">
      <dsp:nvSpPr>
        <dsp:cNvPr id="0" name=""/>
        <dsp:cNvSpPr/>
      </dsp:nvSpPr>
      <dsp:spPr>
        <a:xfrm>
          <a:off x="2877439" y="2537714"/>
          <a:ext cx="1921763" cy="192176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Threshold tuning</a:t>
          </a:r>
          <a:r>
            <a:rPr lang="it-IT" sz="1600" kern="1200"/>
            <a:t> could improve application-specific performance</a:t>
          </a:r>
          <a:endParaRPr lang="en-US" sz="1600" kern="1200"/>
        </a:p>
      </dsp:txBody>
      <dsp:txXfrm>
        <a:off x="2971252" y="2631527"/>
        <a:ext cx="1734137" cy="1734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3878-20E3-9F4A-AD34-66A1C4D75091}" type="datetimeFigureOut">
              <a:rPr lang="it-IT" smtClean="0"/>
              <a:t>19/05/25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F3B36-822B-2F4A-BA2D-CED499510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61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F3B36-822B-2F4A-BA2D-CED4995109C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710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F3B36-822B-2F4A-BA2D-CED4995109C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469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F3B36-822B-2F4A-BA2D-CED4995109C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555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F3B36-822B-2F4A-BA2D-CED4995109C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2874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xoplanetarchive.ipac.caltech.edu/cgi-bin/TblView/nph-tblView?app=ExoTbls&amp;config=q1_q17_dr25_ko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F2090DBB-3E32-9953-22EB-3A701BA4BC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038" b="129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23FAE9E-6404-828F-F6C1-BC84857FF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Kepler Objects of </a:t>
            </a:r>
            <a:r>
              <a:rPr lang="it-IT" dirty="0" err="1">
                <a:solidFill>
                  <a:schemeClr val="tx1"/>
                </a:solidFill>
              </a:rPr>
              <a:t>Interest</a:t>
            </a:r>
            <a:r>
              <a:rPr lang="it-IT" dirty="0">
                <a:solidFill>
                  <a:schemeClr val="tx1"/>
                </a:solidFill>
              </a:rPr>
              <a:t>: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Candidate </a:t>
            </a:r>
            <a:r>
              <a:rPr lang="it-IT">
                <a:solidFill>
                  <a:schemeClr val="tx1"/>
                </a:solidFill>
              </a:rPr>
              <a:t>inference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6B9D58-F5DA-28FC-338D-02CC2CDF9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chemeClr val="tx1"/>
                </a:solidFill>
              </a:rPr>
              <a:t>Statistical Inference and Learning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chemeClr val="tx1"/>
                </a:solidFill>
              </a:rPr>
              <a:t>Davide Tonetto (884585)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chemeClr val="tx1"/>
                </a:solidFill>
              </a:rPr>
              <a:t>2024/2025</a:t>
            </a:r>
          </a:p>
        </p:txBody>
      </p:sp>
    </p:spTree>
    <p:extLst>
      <p:ext uri="{BB962C8B-B14F-4D97-AF65-F5344CB8AC3E}">
        <p14:creationId xmlns:p14="http://schemas.microsoft.com/office/powerpoint/2010/main" val="122208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5DBAF3-D385-4F1F-5C19-FE395B20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it-IT" sz="2300" dirty="0">
                <a:solidFill>
                  <a:srgbClr val="FFFFFF"/>
                </a:solidFill>
              </a:rPr>
              <a:t>Data processing techniques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9B8747-C0FA-14E1-F0E5-AFDF68040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4" y="1402080"/>
            <a:ext cx="5986223" cy="405384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b="1" dirty="0" err="1"/>
              <a:t>Imputation</a:t>
            </a:r>
            <a:r>
              <a:rPr lang="it-IT" sz="2400" dirty="0"/>
              <a:t>: </a:t>
            </a:r>
            <a:r>
              <a:rPr lang="it-IT" sz="2400" dirty="0" err="1"/>
              <a:t>Median</a:t>
            </a:r>
            <a:r>
              <a:rPr lang="it-IT" sz="2400" dirty="0"/>
              <a:t>/mode after </a:t>
            </a:r>
            <a:r>
              <a:rPr lang="it-IT" sz="2400" dirty="0" err="1"/>
              <a:t>train</a:t>
            </a:r>
            <a:r>
              <a:rPr lang="it-IT" sz="2400" dirty="0"/>
              <a:t>-test split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/>
              <a:t>Feature Scaling</a:t>
            </a:r>
            <a:r>
              <a:rPr lang="it-IT" sz="2400" dirty="0"/>
              <a:t>: </a:t>
            </a:r>
            <a:r>
              <a:rPr lang="it-IT" sz="2400" dirty="0" err="1"/>
              <a:t>Standardized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training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 err="1"/>
              <a:t>Outlier</a:t>
            </a:r>
            <a:r>
              <a:rPr lang="it-IT" sz="2400" b="1" dirty="0"/>
              <a:t> </a:t>
            </a:r>
            <a:r>
              <a:rPr lang="it-IT" sz="2400" b="1" dirty="0" err="1"/>
              <a:t>Removal</a:t>
            </a:r>
            <a:r>
              <a:rPr lang="it-IT" sz="2400" dirty="0"/>
              <a:t>: </a:t>
            </a:r>
            <a:r>
              <a:rPr lang="it-IT" sz="2400" dirty="0" err="1"/>
              <a:t>Based</a:t>
            </a:r>
            <a:r>
              <a:rPr lang="it-IT" sz="2400" dirty="0"/>
              <a:t> on </a:t>
            </a:r>
            <a:r>
              <a:rPr lang="it-IT" sz="2400" dirty="0" err="1"/>
              <a:t>Cook’s</a:t>
            </a:r>
            <a:r>
              <a:rPr lang="it-IT" sz="2400" dirty="0"/>
              <a:t> </a:t>
            </a:r>
            <a:r>
              <a:rPr lang="it-IT" sz="2400" dirty="0" err="1"/>
              <a:t>Distance</a:t>
            </a:r>
            <a:r>
              <a:rPr lang="it-IT" sz="2400" dirty="0"/>
              <a:t> &gt; 0.5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 err="1"/>
              <a:t>Collinearity</a:t>
            </a:r>
            <a:r>
              <a:rPr lang="it-IT" sz="2400" b="1" dirty="0"/>
              <a:t> Handling</a:t>
            </a:r>
            <a:r>
              <a:rPr lang="it-IT" sz="2400" dirty="0"/>
              <a:t>: </a:t>
            </a:r>
            <a:r>
              <a:rPr lang="it-IT" sz="2400" dirty="0" err="1"/>
              <a:t>Removed</a:t>
            </a:r>
            <a:r>
              <a:rPr lang="it-IT" sz="2400" dirty="0"/>
              <a:t> features with VIF &gt; 10</a:t>
            </a:r>
          </a:p>
        </p:txBody>
      </p:sp>
    </p:spTree>
    <p:extLst>
      <p:ext uri="{BB962C8B-B14F-4D97-AF65-F5344CB8AC3E}">
        <p14:creationId xmlns:p14="http://schemas.microsoft.com/office/powerpoint/2010/main" val="76821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BA655-44F4-9D81-0774-1A64D635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sz="2000" dirty="0" err="1"/>
              <a:t>Principal</a:t>
            </a:r>
            <a:r>
              <a:rPr lang="it-IT" sz="2000" dirty="0"/>
              <a:t> component </a:t>
            </a:r>
            <a:r>
              <a:rPr lang="it-IT" sz="2000" dirty="0" err="1"/>
              <a:t>analysis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4757E5-2FEF-423E-EA80-9F17EA41B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it-IT" sz="1400"/>
              <a:t>PCA </a:t>
            </a:r>
            <a:r>
              <a:rPr lang="it-IT" sz="1400" err="1"/>
              <a:t>applied</a:t>
            </a:r>
            <a:r>
              <a:rPr lang="it-IT" sz="1400"/>
              <a:t> to reduce </a:t>
            </a:r>
            <a:r>
              <a:rPr lang="it-IT" sz="1400" err="1"/>
              <a:t>dimensionality</a:t>
            </a:r>
            <a:r>
              <a:rPr lang="it-IT" sz="1400"/>
              <a:t>.</a:t>
            </a:r>
          </a:p>
          <a:p>
            <a:pPr>
              <a:lnSpc>
                <a:spcPct val="90000"/>
              </a:lnSpc>
            </a:pPr>
            <a:r>
              <a:rPr lang="it-IT" sz="1400"/>
              <a:t>First 2 </a:t>
            </a:r>
            <a:r>
              <a:rPr lang="it-IT" sz="1400" err="1"/>
              <a:t>PCs</a:t>
            </a:r>
            <a:r>
              <a:rPr lang="it-IT" sz="1400"/>
              <a:t> </a:t>
            </a:r>
            <a:r>
              <a:rPr lang="it-IT" sz="1400" err="1"/>
              <a:t>explain</a:t>
            </a:r>
            <a:r>
              <a:rPr lang="it-IT" sz="1400"/>
              <a:t> </a:t>
            </a:r>
            <a:r>
              <a:rPr lang="it-IT" sz="1400" err="1"/>
              <a:t>only</a:t>
            </a:r>
            <a:r>
              <a:rPr lang="it-IT" sz="1400"/>
              <a:t> 32% of </a:t>
            </a:r>
            <a:r>
              <a:rPr lang="it-IT" sz="1400" err="1"/>
              <a:t>variance</a:t>
            </a:r>
            <a:r>
              <a:rPr lang="it-IT" sz="1400"/>
              <a:t>.</a:t>
            </a:r>
          </a:p>
          <a:p>
            <a:pPr>
              <a:lnSpc>
                <a:spcPct val="90000"/>
              </a:lnSpc>
            </a:pPr>
            <a:r>
              <a:rPr lang="it-IT" sz="1400"/>
              <a:t>~11 </a:t>
            </a:r>
            <a:r>
              <a:rPr lang="it-IT" sz="1400" err="1"/>
              <a:t>PCs</a:t>
            </a:r>
            <a:r>
              <a:rPr lang="it-IT" sz="1400"/>
              <a:t> </a:t>
            </a:r>
            <a:r>
              <a:rPr lang="it-IT" sz="1400" err="1"/>
              <a:t>needed</a:t>
            </a:r>
            <a:r>
              <a:rPr lang="it-IT" sz="1400"/>
              <a:t> to </a:t>
            </a:r>
            <a:r>
              <a:rPr lang="it-IT" sz="1400" err="1"/>
              <a:t>capture</a:t>
            </a:r>
            <a:r>
              <a:rPr lang="it-IT" sz="1400"/>
              <a:t> 90%+.</a:t>
            </a:r>
          </a:p>
          <a:p>
            <a:pPr>
              <a:lnSpc>
                <a:spcPct val="90000"/>
              </a:lnSpc>
            </a:pPr>
            <a:r>
              <a:rPr lang="it-IT" sz="1400" err="1"/>
              <a:t>Interpretation</a:t>
            </a:r>
            <a:r>
              <a:rPr lang="it-IT" sz="1400"/>
              <a:t> of </a:t>
            </a:r>
            <a:r>
              <a:rPr lang="it-IT" sz="1400" err="1"/>
              <a:t>PCs</a:t>
            </a:r>
            <a:r>
              <a:rPr lang="it-IT" sz="1400"/>
              <a:t>: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PC1: </a:t>
            </a:r>
            <a:r>
              <a:rPr lang="it-IT" sz="1400" err="1"/>
              <a:t>Orbital</a:t>
            </a:r>
            <a:r>
              <a:rPr lang="it-IT" sz="1400"/>
              <a:t> + </a:t>
            </a:r>
            <a:r>
              <a:rPr lang="it-IT" sz="1400" err="1"/>
              <a:t>thermal</a:t>
            </a:r>
            <a:r>
              <a:rPr lang="it-IT" sz="1400"/>
              <a:t> features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PC2: Stellar temperature + </a:t>
            </a:r>
            <a:r>
              <a:rPr lang="it-IT" sz="1400" err="1"/>
              <a:t>orbit</a:t>
            </a:r>
            <a:endParaRPr lang="it-IT" sz="1400"/>
          </a:p>
          <a:p>
            <a:pPr lvl="1">
              <a:lnSpc>
                <a:spcPct val="90000"/>
              </a:lnSpc>
            </a:pPr>
            <a:r>
              <a:rPr lang="it-IT" sz="1400"/>
              <a:t>PC4: Planet size + </a:t>
            </a:r>
            <a:r>
              <a:rPr lang="it-IT" sz="1400" err="1"/>
              <a:t>transit</a:t>
            </a:r>
            <a:r>
              <a:rPr lang="it-IT" sz="1400"/>
              <a:t> </a:t>
            </a:r>
            <a:r>
              <a:rPr lang="it-IT" sz="1400" err="1"/>
              <a:t>geometry</a:t>
            </a:r>
            <a:endParaRPr lang="it-IT" sz="1400"/>
          </a:p>
          <a:p>
            <a:pPr lvl="1">
              <a:lnSpc>
                <a:spcPct val="90000"/>
              </a:lnSpc>
            </a:pPr>
            <a:r>
              <a:rPr lang="it-IT" sz="1400"/>
              <a:t>PC5: Transit </a:t>
            </a:r>
            <a:r>
              <a:rPr lang="it-IT" sz="1400" err="1"/>
              <a:t>depth</a:t>
            </a:r>
            <a:r>
              <a:rPr lang="it-IT" sz="1400"/>
              <a:t> and </a:t>
            </a:r>
            <a:r>
              <a:rPr lang="it-IT" sz="1400" err="1"/>
              <a:t>signal</a:t>
            </a:r>
            <a:r>
              <a:rPr lang="it-IT" sz="1400"/>
              <a:t> </a:t>
            </a:r>
            <a:r>
              <a:rPr lang="it-IT" sz="1400" err="1"/>
              <a:t>strength</a:t>
            </a:r>
            <a:endParaRPr lang="it-IT" sz="14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diagramma, line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3100AEE5-AA80-8AC7-3F2A-7CB68621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564853"/>
            <a:ext cx="6227064" cy="37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0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D48628-3E70-23B5-ABC3-FED82253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dirty="0"/>
              <a:t>PCA Loadings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001A24F9-5042-8CEB-E85A-CECFEA58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564853"/>
            <a:ext cx="6227064" cy="3736236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C272776-6BFC-BCE1-93AE-F52C8DCC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Loadings of the first two principal components allowing us to understand the relationship between the original variables and the principal components.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1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E5729E-E1DB-0E41-F2A3-B17BC9BB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it-IT" sz="3000" dirty="0" err="1">
                <a:solidFill>
                  <a:srgbClr val="FFFFFF"/>
                </a:solidFill>
              </a:rPr>
              <a:t>Modeling</a:t>
            </a:r>
            <a:br>
              <a:rPr lang="it-IT" sz="3000" dirty="0">
                <a:solidFill>
                  <a:srgbClr val="FFFFFF"/>
                </a:solidFill>
              </a:rPr>
            </a:br>
            <a:r>
              <a:rPr lang="it-IT" sz="3000" dirty="0" err="1">
                <a:solidFill>
                  <a:srgbClr val="FFFFFF"/>
                </a:solidFill>
              </a:rPr>
              <a:t>approach</a:t>
            </a:r>
            <a:endParaRPr lang="it-IT" sz="30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E355F0-9343-1210-68E4-E93983972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942" y="583714"/>
            <a:ext cx="6347471" cy="56905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b="1" dirty="0"/>
              <a:t>Models </a:t>
            </a:r>
            <a:r>
              <a:rPr lang="it-IT" sz="2000" b="1" dirty="0" err="1"/>
              <a:t>tested</a:t>
            </a:r>
            <a:r>
              <a:rPr lang="it-IT" sz="2000" b="1" dirty="0"/>
              <a:t>:</a:t>
            </a:r>
          </a:p>
          <a:p>
            <a:r>
              <a:rPr lang="it-IT" sz="2000" dirty="0"/>
              <a:t>GLM</a:t>
            </a:r>
          </a:p>
          <a:p>
            <a:r>
              <a:rPr lang="it-IT" sz="2000" dirty="0"/>
              <a:t>GAM</a:t>
            </a:r>
          </a:p>
          <a:p>
            <a:r>
              <a:rPr lang="it-IT" sz="2000" dirty="0"/>
              <a:t>GLM with interactions</a:t>
            </a:r>
          </a:p>
          <a:p>
            <a:r>
              <a:rPr lang="it-IT" sz="2000" dirty="0"/>
              <a:t>Lasso</a:t>
            </a:r>
          </a:p>
          <a:p>
            <a:r>
              <a:rPr lang="it-IT" sz="2000" dirty="0"/>
              <a:t>Ridge</a:t>
            </a:r>
          </a:p>
          <a:p>
            <a:r>
              <a:rPr lang="it-IT" sz="2000" dirty="0"/>
              <a:t>PCA-</a:t>
            </a:r>
            <a:r>
              <a:rPr lang="it-IT" sz="2000" dirty="0" err="1"/>
              <a:t>based</a:t>
            </a:r>
            <a:r>
              <a:rPr lang="it-IT" sz="2000" dirty="0"/>
              <a:t> models (GLM, GAM, RF)</a:t>
            </a:r>
          </a:p>
          <a:p>
            <a:pPr marL="0" indent="0">
              <a:buNone/>
            </a:pPr>
            <a:r>
              <a:rPr lang="it-IT" sz="2000" b="1" dirty="0"/>
              <a:t>Evaluation </a:t>
            </a:r>
            <a:r>
              <a:rPr lang="it-IT" sz="2000" b="1" dirty="0" err="1"/>
              <a:t>metrics</a:t>
            </a:r>
            <a:r>
              <a:rPr lang="it-IT" sz="2000" b="1" dirty="0"/>
              <a:t>:</a:t>
            </a:r>
          </a:p>
          <a:p>
            <a:r>
              <a:rPr lang="it-IT" sz="2000" dirty="0" err="1"/>
              <a:t>Accuracy</a:t>
            </a:r>
            <a:endParaRPr lang="it-IT" sz="2000" dirty="0"/>
          </a:p>
          <a:p>
            <a:r>
              <a:rPr lang="it-IT" sz="2000" dirty="0"/>
              <a:t>AUC (ROC)</a:t>
            </a:r>
          </a:p>
          <a:p>
            <a:r>
              <a:rPr lang="it-IT" sz="2000" dirty="0" err="1"/>
              <a:t>Sensitivity</a:t>
            </a:r>
            <a:endParaRPr lang="it-IT" sz="2000" dirty="0"/>
          </a:p>
          <a:p>
            <a:r>
              <a:rPr lang="it-IT" sz="2000" dirty="0" err="1"/>
              <a:t>Specificity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01858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800A47-CF42-C225-6C46-A91F76BB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0270" y="503645"/>
            <a:ext cx="5925310" cy="1174991"/>
          </a:xfrm>
        </p:spPr>
        <p:txBody>
          <a:bodyPr>
            <a:normAutofit/>
          </a:bodyPr>
          <a:lstStyle/>
          <a:p>
            <a:r>
              <a:rPr lang="it-IT" sz="2400"/>
              <a:t>Interpretation of the GAM model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3A6B3FC-D55D-0C3C-08A0-026D7F9B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" r="32358"/>
          <a:stretch/>
        </p:blipFill>
        <p:spPr>
          <a:xfrm>
            <a:off x="20" y="10"/>
            <a:ext cx="5445476" cy="6857990"/>
          </a:xfrm>
          <a:prstGeom prst="rect">
            <a:avLst/>
          </a:prstGeom>
        </p:spPr>
      </p:pic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5ED5FA1A-B397-CADE-7797-F6DCC79A1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270" y="1948796"/>
            <a:ext cx="5925310" cy="462345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1400" b="1" dirty="0" err="1">
                <a:effectLst/>
              </a:rPr>
              <a:t>Intercept</a:t>
            </a:r>
            <a:r>
              <a:rPr lang="it-IT" sz="1400" b="1" dirty="0">
                <a:effectLst/>
              </a:rPr>
              <a:t> </a:t>
            </a:r>
            <a:r>
              <a:rPr lang="it-IT" sz="1400" b="1" dirty="0" err="1">
                <a:effectLst/>
              </a:rPr>
              <a:t>Significance</a:t>
            </a:r>
            <a:r>
              <a:rPr lang="it-IT" sz="1400" dirty="0">
                <a:effectLst/>
              </a:rPr>
              <a:t>: The baseline log-</a:t>
            </a:r>
            <a:r>
              <a:rPr lang="it-IT" sz="1400" dirty="0" err="1">
                <a:effectLst/>
              </a:rPr>
              <a:t>odds</a:t>
            </a:r>
            <a:r>
              <a:rPr lang="it-IT" sz="1400" dirty="0">
                <a:effectLst/>
              </a:rPr>
              <a:t> of a KOI </a:t>
            </a:r>
            <a:r>
              <a:rPr lang="it-IT" sz="1400" dirty="0" err="1">
                <a:effectLst/>
              </a:rPr>
              <a:t>being</a:t>
            </a:r>
            <a:r>
              <a:rPr lang="it-IT" sz="1400" dirty="0">
                <a:effectLst/>
              </a:rPr>
              <a:t> a “</a:t>
            </a:r>
            <a:r>
              <a:rPr lang="it-IT" sz="1400" dirty="0" err="1">
                <a:effectLst/>
              </a:rPr>
              <a:t>false_positive</a:t>
            </a:r>
            <a:r>
              <a:rPr lang="it-IT" sz="1400" dirty="0">
                <a:effectLst/>
              </a:rPr>
              <a:t>” </a:t>
            </a:r>
            <a:r>
              <a:rPr lang="it-IT" sz="1400" dirty="0" err="1">
                <a:effectLst/>
              </a:rPr>
              <a:t>is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highly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significant</a:t>
            </a:r>
            <a:r>
              <a:rPr lang="it-IT" sz="1400" dirty="0">
                <a:effectLst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dirty="0">
                <a:effectLst/>
              </a:rPr>
              <a:t>Transit Duration Impact</a:t>
            </a:r>
            <a:r>
              <a:rPr lang="it-IT" sz="1400" dirty="0">
                <a:effectLst/>
              </a:rPr>
              <a:t>: </a:t>
            </a:r>
            <a:r>
              <a:rPr lang="it-IT" sz="1400" dirty="0" err="1">
                <a:effectLst/>
              </a:rPr>
              <a:t>Longer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transit</a:t>
            </a:r>
            <a:r>
              <a:rPr lang="it-IT" sz="1400" dirty="0">
                <a:effectLst/>
              </a:rPr>
              <a:t> durations </a:t>
            </a:r>
            <a:r>
              <a:rPr lang="it-IT" sz="1400" dirty="0" err="1">
                <a:effectLst/>
              </a:rPr>
              <a:t>significantly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increase</a:t>
            </a:r>
            <a:r>
              <a:rPr lang="it-IT" sz="1400" dirty="0">
                <a:effectLst/>
              </a:rPr>
              <a:t> the log-</a:t>
            </a:r>
            <a:r>
              <a:rPr lang="it-IT" sz="1400" dirty="0" err="1">
                <a:effectLst/>
              </a:rPr>
              <a:t>odds</a:t>
            </a:r>
            <a:r>
              <a:rPr lang="it-IT" sz="1400" dirty="0">
                <a:effectLst/>
              </a:rPr>
              <a:t> of </a:t>
            </a:r>
            <a:r>
              <a:rPr lang="it-IT" sz="1400" dirty="0" err="1">
                <a:effectLst/>
              </a:rPr>
              <a:t>being</a:t>
            </a:r>
            <a:r>
              <a:rPr lang="it-IT" sz="1400" dirty="0">
                <a:effectLst/>
              </a:rPr>
              <a:t> a “</a:t>
            </a:r>
            <a:r>
              <a:rPr lang="it-IT" sz="1400" dirty="0" err="1">
                <a:effectLst/>
              </a:rPr>
              <a:t>false_positive</a:t>
            </a:r>
            <a:r>
              <a:rPr lang="it-IT" sz="1400" dirty="0">
                <a:effectLst/>
              </a:rPr>
              <a:t>”.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dirty="0">
                <a:effectLst/>
              </a:rPr>
              <a:t>Stellar </a:t>
            </a:r>
            <a:r>
              <a:rPr lang="it-IT" sz="1400" b="1" dirty="0" err="1">
                <a:effectLst/>
              </a:rPr>
              <a:t>Effective</a:t>
            </a:r>
            <a:r>
              <a:rPr lang="it-IT" sz="1400" b="1" dirty="0">
                <a:effectLst/>
              </a:rPr>
              <a:t> Temperature </a:t>
            </a:r>
            <a:r>
              <a:rPr lang="it-IT" sz="1400" b="1" dirty="0" err="1">
                <a:effectLst/>
              </a:rPr>
              <a:t>Influence</a:t>
            </a:r>
            <a:r>
              <a:rPr lang="it-IT" sz="1400" dirty="0">
                <a:effectLst/>
              </a:rPr>
              <a:t>: </a:t>
            </a:r>
            <a:r>
              <a:rPr lang="it-IT" sz="1400" dirty="0" err="1">
                <a:effectLst/>
              </a:rPr>
              <a:t>Higher</a:t>
            </a:r>
            <a:r>
              <a:rPr lang="it-IT" sz="1400" dirty="0">
                <a:effectLst/>
              </a:rPr>
              <a:t> stellar </a:t>
            </a:r>
            <a:r>
              <a:rPr lang="it-IT" sz="1400" dirty="0" err="1">
                <a:effectLst/>
              </a:rPr>
              <a:t>effective</a:t>
            </a:r>
            <a:r>
              <a:rPr lang="it-IT" sz="1400" dirty="0">
                <a:effectLst/>
              </a:rPr>
              <a:t> temperature </a:t>
            </a:r>
            <a:r>
              <a:rPr lang="it-IT" sz="1400" dirty="0" err="1">
                <a:effectLst/>
              </a:rPr>
              <a:t>significantly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increases</a:t>
            </a:r>
            <a:r>
              <a:rPr lang="it-IT" sz="1400" dirty="0">
                <a:effectLst/>
              </a:rPr>
              <a:t> the log-</a:t>
            </a:r>
            <a:r>
              <a:rPr lang="it-IT" sz="1400" dirty="0" err="1">
                <a:effectLst/>
              </a:rPr>
              <a:t>odds</a:t>
            </a:r>
            <a:r>
              <a:rPr lang="it-IT" sz="1400" dirty="0">
                <a:effectLst/>
              </a:rPr>
              <a:t> of </a:t>
            </a:r>
            <a:r>
              <a:rPr lang="it-IT" sz="1400" dirty="0" err="1">
                <a:effectLst/>
              </a:rPr>
              <a:t>being</a:t>
            </a:r>
            <a:r>
              <a:rPr lang="it-IT" sz="1400" dirty="0">
                <a:effectLst/>
              </a:rPr>
              <a:t> a “</a:t>
            </a:r>
            <a:r>
              <a:rPr lang="it-IT" sz="1400" dirty="0" err="1">
                <a:effectLst/>
              </a:rPr>
              <a:t>false_positive</a:t>
            </a:r>
            <a:r>
              <a:rPr lang="it-IT" sz="1400" dirty="0">
                <a:effectLst/>
              </a:rPr>
              <a:t>”.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dirty="0">
                <a:effectLst/>
              </a:rPr>
              <a:t>Stellar Temperature and False </a:t>
            </a:r>
            <a:r>
              <a:rPr lang="it-IT" sz="1400" b="1" dirty="0" err="1">
                <a:effectLst/>
              </a:rPr>
              <a:t>Positives</a:t>
            </a:r>
            <a:r>
              <a:rPr lang="it-IT" sz="1400" dirty="0">
                <a:effectLst/>
              </a:rPr>
              <a:t>: </a:t>
            </a:r>
            <a:r>
              <a:rPr lang="it-IT" sz="1400" dirty="0" err="1">
                <a:effectLst/>
              </a:rPr>
              <a:t>Higher</a:t>
            </a:r>
            <a:r>
              <a:rPr lang="it-IT" sz="1400" dirty="0">
                <a:effectLst/>
              </a:rPr>
              <a:t> stellar </a:t>
            </a:r>
            <a:r>
              <a:rPr lang="it-IT" sz="1400" dirty="0" err="1">
                <a:effectLst/>
              </a:rPr>
              <a:t>temperatures</a:t>
            </a:r>
            <a:r>
              <a:rPr lang="it-IT" sz="1400" dirty="0">
                <a:effectLst/>
              </a:rPr>
              <a:t> are </a:t>
            </a:r>
            <a:r>
              <a:rPr lang="it-IT" sz="1400" dirty="0" err="1">
                <a:effectLst/>
              </a:rPr>
              <a:t>associated</a:t>
            </a:r>
            <a:r>
              <a:rPr lang="it-IT" sz="1400" dirty="0">
                <a:effectLst/>
              </a:rPr>
              <a:t> with a </a:t>
            </a:r>
            <a:r>
              <a:rPr lang="it-IT" sz="1400" dirty="0" err="1">
                <a:effectLst/>
              </a:rPr>
              <a:t>higher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likelihood</a:t>
            </a:r>
            <a:r>
              <a:rPr lang="it-IT" sz="1400" dirty="0">
                <a:effectLst/>
              </a:rPr>
              <a:t> of </a:t>
            </a:r>
            <a:r>
              <a:rPr lang="it-IT" sz="1400" dirty="0" err="1">
                <a:effectLst/>
              </a:rPr>
              <a:t>being</a:t>
            </a:r>
            <a:r>
              <a:rPr lang="it-IT" sz="1400" dirty="0">
                <a:effectLst/>
              </a:rPr>
              <a:t> a false positive in the GAM model.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dirty="0">
                <a:effectLst/>
              </a:rPr>
              <a:t>Planet-to-Star Radius Ratio</a:t>
            </a:r>
            <a:r>
              <a:rPr lang="it-IT" sz="1400" dirty="0">
                <a:effectLst/>
              </a:rPr>
              <a:t>: </a:t>
            </a:r>
            <a:r>
              <a:rPr lang="it-IT" sz="1400" dirty="0" err="1">
                <a:effectLst/>
              </a:rPr>
              <a:t>koi_ror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has</a:t>
            </a:r>
            <a:r>
              <a:rPr lang="it-IT" sz="1400" dirty="0">
                <a:effectLst/>
              </a:rPr>
              <a:t> a </a:t>
            </a:r>
            <a:r>
              <a:rPr lang="it-IT" sz="1400" dirty="0" err="1">
                <a:effectLst/>
              </a:rPr>
              <a:t>very</a:t>
            </a:r>
            <a:r>
              <a:rPr lang="it-IT" sz="1400" dirty="0">
                <a:effectLst/>
              </a:rPr>
              <a:t> large and </a:t>
            </a:r>
            <a:r>
              <a:rPr lang="it-IT" sz="1400" dirty="0" err="1">
                <a:effectLst/>
              </a:rPr>
              <a:t>highly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significant</a:t>
            </a:r>
            <a:r>
              <a:rPr lang="it-IT" sz="1400" dirty="0">
                <a:effectLst/>
              </a:rPr>
              <a:t> positive </a:t>
            </a:r>
            <a:r>
              <a:rPr lang="it-IT" sz="1400" dirty="0" err="1">
                <a:effectLst/>
              </a:rPr>
              <a:t>effect</a:t>
            </a:r>
            <a:r>
              <a:rPr lang="it-IT" sz="1400" dirty="0">
                <a:effectLst/>
              </a:rPr>
              <a:t> on the log-</a:t>
            </a:r>
            <a:r>
              <a:rPr lang="it-IT" sz="1400" dirty="0" err="1">
                <a:effectLst/>
              </a:rPr>
              <a:t>odds</a:t>
            </a:r>
            <a:r>
              <a:rPr lang="it-IT" sz="1400" dirty="0">
                <a:effectLst/>
              </a:rPr>
              <a:t> of </a:t>
            </a:r>
            <a:r>
              <a:rPr lang="it-IT" sz="1400" dirty="0" err="1">
                <a:effectLst/>
              </a:rPr>
              <a:t>being</a:t>
            </a:r>
            <a:r>
              <a:rPr lang="it-IT" sz="1400" dirty="0">
                <a:effectLst/>
              </a:rPr>
              <a:t> a “</a:t>
            </a:r>
            <a:r>
              <a:rPr lang="it-IT" sz="1400" dirty="0" err="1">
                <a:effectLst/>
              </a:rPr>
              <a:t>false_positive</a:t>
            </a:r>
            <a:r>
              <a:rPr lang="it-IT" sz="1400" dirty="0">
                <a:effectLst/>
              </a:rPr>
              <a:t>”, </a:t>
            </a:r>
            <a:r>
              <a:rPr lang="it-IT" sz="1400" dirty="0" err="1">
                <a:effectLst/>
              </a:rPr>
              <a:t>indicating</a:t>
            </a:r>
            <a:r>
              <a:rPr lang="it-IT" sz="1400" dirty="0">
                <a:effectLst/>
              </a:rPr>
              <a:t> a strong </a:t>
            </a:r>
            <a:r>
              <a:rPr lang="it-IT" sz="1400" dirty="0" err="1">
                <a:effectLst/>
              </a:rPr>
              <a:t>indicator</a:t>
            </a:r>
            <a:r>
              <a:rPr lang="it-IT" sz="1400" dirty="0">
                <a:effectLst/>
              </a:rPr>
              <a:t> of </a:t>
            </a:r>
            <a:r>
              <a:rPr lang="it-IT" sz="1400" dirty="0" err="1">
                <a:effectLst/>
              </a:rPr>
              <a:t>eclipsing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binaries</a:t>
            </a:r>
            <a:r>
              <a:rPr lang="it-IT" sz="1400" dirty="0">
                <a:effectLst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dirty="0" err="1">
                <a:effectLst/>
              </a:rPr>
              <a:t>Limb</a:t>
            </a:r>
            <a:r>
              <a:rPr lang="it-IT" sz="1400" b="1" dirty="0">
                <a:effectLst/>
              </a:rPr>
              <a:t> </a:t>
            </a:r>
            <a:r>
              <a:rPr lang="it-IT" sz="1400" b="1" dirty="0" err="1">
                <a:effectLst/>
              </a:rPr>
              <a:t>Darkening</a:t>
            </a:r>
            <a:r>
              <a:rPr lang="it-IT" sz="1400" b="1" dirty="0">
                <a:effectLst/>
              </a:rPr>
              <a:t> </a:t>
            </a:r>
            <a:r>
              <a:rPr lang="it-IT" sz="1400" b="1" dirty="0" err="1">
                <a:effectLst/>
              </a:rPr>
              <a:t>Coefficient</a:t>
            </a:r>
            <a:r>
              <a:rPr lang="it-IT" sz="1400" dirty="0">
                <a:effectLst/>
              </a:rPr>
              <a:t>: The first </a:t>
            </a:r>
            <a:r>
              <a:rPr lang="it-IT" sz="1400" dirty="0" err="1">
                <a:effectLst/>
              </a:rPr>
              <a:t>limb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darkening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coefficient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has</a:t>
            </a:r>
            <a:r>
              <a:rPr lang="it-IT" sz="1400" dirty="0">
                <a:effectLst/>
              </a:rPr>
              <a:t> a </a:t>
            </a:r>
            <a:r>
              <a:rPr lang="it-IT" sz="1400" dirty="0" err="1">
                <a:effectLst/>
              </a:rPr>
              <a:t>significant</a:t>
            </a:r>
            <a:r>
              <a:rPr lang="it-IT" sz="1400" dirty="0">
                <a:effectLst/>
              </a:rPr>
              <a:t> positive linear </a:t>
            </a:r>
            <a:r>
              <a:rPr lang="it-IT" sz="1400" dirty="0" err="1">
                <a:effectLst/>
              </a:rPr>
              <a:t>effect</a:t>
            </a:r>
            <a:r>
              <a:rPr lang="it-IT" sz="1400" dirty="0">
                <a:effectLst/>
              </a:rPr>
              <a:t> on the log-</a:t>
            </a:r>
            <a:r>
              <a:rPr lang="it-IT" sz="1400" dirty="0" err="1">
                <a:effectLst/>
              </a:rPr>
              <a:t>odds</a:t>
            </a:r>
            <a:r>
              <a:rPr lang="it-IT" sz="1400" dirty="0">
                <a:effectLst/>
              </a:rPr>
              <a:t> of </a:t>
            </a:r>
            <a:r>
              <a:rPr lang="it-IT" sz="1400" dirty="0" err="1">
                <a:effectLst/>
              </a:rPr>
              <a:t>being</a:t>
            </a:r>
            <a:r>
              <a:rPr lang="it-IT" sz="1400" dirty="0">
                <a:effectLst/>
              </a:rPr>
              <a:t> a “</a:t>
            </a:r>
            <a:r>
              <a:rPr lang="it-IT" sz="1400" dirty="0" err="1">
                <a:effectLst/>
              </a:rPr>
              <a:t>false_positive</a:t>
            </a:r>
            <a:r>
              <a:rPr lang="it-IT" sz="1400" dirty="0">
                <a:effectLst/>
              </a:rPr>
              <a:t>”.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dirty="0">
                <a:effectLst/>
              </a:rPr>
              <a:t>Non-linear </a:t>
            </a:r>
            <a:r>
              <a:rPr lang="it-IT" sz="1400" b="1" dirty="0" err="1">
                <a:effectLst/>
              </a:rPr>
              <a:t>Relationships</a:t>
            </a:r>
            <a:r>
              <a:rPr lang="it-IT" sz="1400" b="1" dirty="0">
                <a:effectLst/>
              </a:rPr>
              <a:t>:</a:t>
            </a:r>
            <a:r>
              <a:rPr lang="it-IT" sz="1400" dirty="0">
                <a:effectLst/>
              </a:rPr>
              <a:t> Equilibrium temperature (</a:t>
            </a:r>
            <a:r>
              <a:rPr lang="it-IT" sz="1400" dirty="0" err="1">
                <a:effectLst/>
              </a:rPr>
              <a:t>koi_teq</a:t>
            </a:r>
            <a:r>
              <a:rPr lang="it-IT" sz="1400" dirty="0">
                <a:effectLst/>
              </a:rPr>
              <a:t>), stellar </a:t>
            </a:r>
            <a:r>
              <a:rPr lang="it-IT" sz="1400" dirty="0" err="1">
                <a:effectLst/>
              </a:rPr>
              <a:t>surface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gravity</a:t>
            </a:r>
            <a:r>
              <a:rPr lang="it-IT" sz="1400" dirty="0">
                <a:effectLst/>
              </a:rPr>
              <a:t> (</a:t>
            </a:r>
            <a:r>
              <a:rPr lang="it-IT" sz="1400" dirty="0" err="1">
                <a:effectLst/>
              </a:rPr>
              <a:t>koi_slogg</a:t>
            </a:r>
            <a:r>
              <a:rPr lang="it-IT" sz="1400" dirty="0">
                <a:effectLst/>
              </a:rPr>
              <a:t>), and </a:t>
            </a:r>
            <a:r>
              <a:rPr lang="it-IT" sz="1400" dirty="0" err="1">
                <a:effectLst/>
              </a:rPr>
              <a:t>planet</a:t>
            </a:r>
            <a:r>
              <a:rPr lang="it-IT" sz="1400" dirty="0">
                <a:effectLst/>
              </a:rPr>
              <a:t>-star </a:t>
            </a:r>
            <a:r>
              <a:rPr lang="it-IT" sz="1400" dirty="0" err="1">
                <a:effectLst/>
              </a:rPr>
              <a:t>distance</a:t>
            </a:r>
            <a:r>
              <a:rPr lang="it-IT" sz="1400" dirty="0">
                <a:effectLst/>
              </a:rPr>
              <a:t> over star </a:t>
            </a:r>
            <a:r>
              <a:rPr lang="it-IT" sz="1400" dirty="0" err="1">
                <a:effectLst/>
              </a:rPr>
              <a:t>radius</a:t>
            </a:r>
            <a:r>
              <a:rPr lang="it-IT" sz="1400" dirty="0">
                <a:effectLst/>
              </a:rPr>
              <a:t> (</a:t>
            </a:r>
            <a:r>
              <a:rPr lang="it-IT" sz="1400" dirty="0" err="1">
                <a:effectLst/>
              </a:rPr>
              <a:t>koi_dor</a:t>
            </a:r>
            <a:r>
              <a:rPr lang="it-IT" sz="1400" dirty="0">
                <a:effectLst/>
              </a:rPr>
              <a:t>) </a:t>
            </a:r>
            <a:r>
              <a:rPr lang="it-IT" sz="1400" dirty="0" err="1">
                <a:effectLst/>
              </a:rPr>
              <a:t>have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highly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significant</a:t>
            </a:r>
            <a:r>
              <a:rPr lang="it-IT" sz="1400" dirty="0">
                <a:effectLst/>
              </a:rPr>
              <a:t> and </a:t>
            </a:r>
            <a:r>
              <a:rPr lang="it-IT" sz="1400" dirty="0" err="1">
                <a:effectLst/>
              </a:rPr>
              <a:t>complex</a:t>
            </a:r>
            <a:r>
              <a:rPr lang="it-IT" sz="1400" dirty="0">
                <a:effectLst/>
              </a:rPr>
              <a:t> non-linear </a:t>
            </a:r>
            <a:r>
              <a:rPr lang="it-IT" sz="1400" dirty="0" err="1">
                <a:effectLst/>
              </a:rPr>
              <a:t>relationships</a:t>
            </a:r>
            <a:r>
              <a:rPr lang="it-IT" sz="1400" dirty="0">
                <a:effectLst/>
              </a:rPr>
              <a:t> with the </a:t>
            </a:r>
            <a:r>
              <a:rPr lang="it-IT" sz="1400" dirty="0" err="1">
                <a:effectLst/>
              </a:rPr>
              <a:t>likelihood</a:t>
            </a:r>
            <a:r>
              <a:rPr lang="it-IT" sz="1400" dirty="0">
                <a:effectLst/>
              </a:rPr>
              <a:t> of </a:t>
            </a:r>
            <a:r>
              <a:rPr lang="it-IT" sz="1400" dirty="0" err="1">
                <a:effectLst/>
              </a:rPr>
              <a:t>being</a:t>
            </a:r>
            <a:r>
              <a:rPr lang="it-IT" sz="1400" dirty="0">
                <a:effectLst/>
              </a:rPr>
              <a:t> a “</a:t>
            </a:r>
            <a:r>
              <a:rPr lang="it-IT" sz="1400" dirty="0" err="1">
                <a:effectLst/>
              </a:rPr>
              <a:t>false_positive</a:t>
            </a:r>
            <a:r>
              <a:rPr lang="it-IT" sz="1400" dirty="0">
                <a:effectLst/>
              </a:rPr>
              <a:t>”.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dirty="0" err="1">
                <a:effectLst/>
              </a:rPr>
              <a:t>Significance</a:t>
            </a:r>
            <a:r>
              <a:rPr lang="it-IT" sz="1400" b="1" dirty="0">
                <a:effectLst/>
              </a:rPr>
              <a:t> of Stellar Surface </a:t>
            </a:r>
            <a:r>
              <a:rPr lang="it-IT" sz="1400" b="1" dirty="0" err="1">
                <a:effectLst/>
              </a:rPr>
              <a:t>Gravity</a:t>
            </a:r>
            <a:r>
              <a:rPr lang="it-IT" sz="1400" dirty="0">
                <a:effectLst/>
              </a:rPr>
              <a:t>: Stellar </a:t>
            </a:r>
            <a:r>
              <a:rPr lang="it-IT" sz="1400" dirty="0" err="1">
                <a:effectLst/>
              </a:rPr>
              <a:t>surface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gravity</a:t>
            </a:r>
            <a:r>
              <a:rPr lang="it-IT" sz="1400" dirty="0">
                <a:effectLst/>
              </a:rPr>
              <a:t> (</a:t>
            </a:r>
            <a:r>
              <a:rPr lang="it-IT" sz="1400" dirty="0" err="1">
                <a:effectLst/>
              </a:rPr>
              <a:t>koi_slogg</a:t>
            </a:r>
            <a:r>
              <a:rPr lang="it-IT" sz="1400" dirty="0">
                <a:effectLst/>
              </a:rPr>
              <a:t>) </a:t>
            </a:r>
            <a:r>
              <a:rPr lang="it-IT" sz="1400" dirty="0" err="1">
                <a:effectLst/>
              </a:rPr>
              <a:t>has</a:t>
            </a:r>
            <a:r>
              <a:rPr lang="it-IT" sz="1400" dirty="0">
                <a:effectLst/>
              </a:rPr>
              <a:t> a </a:t>
            </a:r>
            <a:r>
              <a:rPr lang="it-IT" sz="1400" dirty="0" err="1">
                <a:effectLst/>
              </a:rPr>
              <a:t>highly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significant</a:t>
            </a:r>
            <a:r>
              <a:rPr lang="it-IT" sz="1400" dirty="0">
                <a:effectLst/>
              </a:rPr>
              <a:t> and non-linear </a:t>
            </a:r>
            <a:r>
              <a:rPr lang="it-IT" sz="1400" dirty="0" err="1">
                <a:effectLst/>
              </a:rPr>
              <a:t>effect</a:t>
            </a:r>
            <a:r>
              <a:rPr lang="it-IT" sz="1400" dirty="0">
                <a:effectLst/>
              </a:rPr>
              <a:t> on the </a:t>
            </a:r>
            <a:r>
              <a:rPr lang="it-IT" sz="1400" dirty="0" err="1">
                <a:effectLst/>
              </a:rPr>
              <a:t>likelihood</a:t>
            </a:r>
            <a:r>
              <a:rPr lang="it-IT" sz="1400" dirty="0">
                <a:effectLst/>
              </a:rPr>
              <a:t> of </a:t>
            </a:r>
            <a:r>
              <a:rPr lang="it-IT" sz="1400" dirty="0" err="1">
                <a:effectLst/>
              </a:rPr>
              <a:t>being</a:t>
            </a:r>
            <a:r>
              <a:rPr lang="it-IT" sz="1400" dirty="0">
                <a:effectLst/>
              </a:rPr>
              <a:t> a “</a:t>
            </a:r>
            <a:r>
              <a:rPr lang="it-IT" sz="1400" dirty="0" err="1">
                <a:effectLst/>
              </a:rPr>
              <a:t>false_positive</a:t>
            </a:r>
            <a:r>
              <a:rPr lang="it-IT" sz="1400" dirty="0">
                <a:effectLst/>
              </a:rPr>
              <a:t>”.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1400" b="1" dirty="0" err="1">
                <a:effectLst/>
              </a:rPr>
              <a:t>koi_ror</a:t>
            </a:r>
            <a:r>
              <a:rPr lang="it-IT" sz="1400" b="1" dirty="0">
                <a:effectLst/>
              </a:rPr>
              <a:t> </a:t>
            </a:r>
            <a:r>
              <a:rPr lang="it-IT" sz="1400" b="1" dirty="0" err="1">
                <a:effectLst/>
              </a:rPr>
              <a:t>as</a:t>
            </a:r>
            <a:r>
              <a:rPr lang="it-IT" sz="1400" b="1" dirty="0">
                <a:effectLst/>
              </a:rPr>
              <a:t> a </a:t>
            </a:r>
            <a:r>
              <a:rPr lang="it-IT" sz="1400" b="1" dirty="0" err="1">
                <a:effectLst/>
              </a:rPr>
              <a:t>Predictor</a:t>
            </a:r>
            <a:r>
              <a:rPr lang="it-IT" sz="1400" dirty="0">
                <a:effectLst/>
              </a:rPr>
              <a:t>: The </a:t>
            </a:r>
            <a:r>
              <a:rPr lang="it-IT" sz="1400" dirty="0" err="1">
                <a:effectLst/>
              </a:rPr>
              <a:t>planet</a:t>
            </a:r>
            <a:r>
              <a:rPr lang="it-IT" sz="1400" dirty="0">
                <a:effectLst/>
              </a:rPr>
              <a:t>-to-star </a:t>
            </a:r>
            <a:r>
              <a:rPr lang="it-IT" sz="1400" dirty="0" err="1">
                <a:effectLst/>
              </a:rPr>
              <a:t>radius</a:t>
            </a:r>
            <a:r>
              <a:rPr lang="it-IT" sz="1400" dirty="0">
                <a:effectLst/>
              </a:rPr>
              <a:t> ratio (</a:t>
            </a:r>
            <a:r>
              <a:rPr lang="it-IT" sz="1400" dirty="0" err="1">
                <a:effectLst/>
              </a:rPr>
              <a:t>koi_ror</a:t>
            </a:r>
            <a:r>
              <a:rPr lang="it-IT" sz="1400" dirty="0">
                <a:effectLst/>
              </a:rPr>
              <a:t>) </a:t>
            </a:r>
            <a:r>
              <a:rPr lang="it-IT" sz="1400" dirty="0" err="1">
                <a:effectLst/>
              </a:rPr>
              <a:t>is</a:t>
            </a:r>
            <a:r>
              <a:rPr lang="it-IT" sz="1400" dirty="0">
                <a:effectLst/>
              </a:rPr>
              <a:t> a strong linear </a:t>
            </a:r>
            <a:r>
              <a:rPr lang="it-IT" sz="1400" dirty="0" err="1">
                <a:effectLst/>
              </a:rPr>
              <a:t>predictor</a:t>
            </a:r>
            <a:r>
              <a:rPr lang="it-IT" sz="1400" dirty="0">
                <a:effectLst/>
              </a:rPr>
              <a:t>, with large </a:t>
            </a:r>
            <a:r>
              <a:rPr lang="it-IT" sz="1400" dirty="0" err="1">
                <a:effectLst/>
              </a:rPr>
              <a:t>values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indicating</a:t>
            </a:r>
            <a:r>
              <a:rPr lang="it-IT" sz="1400" dirty="0">
                <a:effectLst/>
              </a:rPr>
              <a:t> a </a:t>
            </a:r>
            <a:r>
              <a:rPr lang="it-IT" sz="1400" dirty="0" err="1">
                <a:effectLst/>
              </a:rPr>
              <a:t>higher</a:t>
            </a:r>
            <a:r>
              <a:rPr lang="it-IT" sz="1400" dirty="0">
                <a:effectLst/>
              </a:rPr>
              <a:t> </a:t>
            </a:r>
            <a:r>
              <a:rPr lang="it-IT" sz="1400" dirty="0" err="1">
                <a:effectLst/>
              </a:rPr>
              <a:t>likelihood</a:t>
            </a:r>
            <a:r>
              <a:rPr lang="it-IT" sz="1400" dirty="0">
                <a:effectLst/>
              </a:rPr>
              <a:t> of a “</a:t>
            </a:r>
            <a:r>
              <a:rPr lang="it-IT" sz="1400" dirty="0" err="1">
                <a:effectLst/>
              </a:rPr>
              <a:t>false_positive</a:t>
            </a:r>
            <a:r>
              <a:rPr lang="it-IT" sz="1400" dirty="0">
                <a:effectLst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84987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922117-B6F2-E995-BBD4-B9409123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Model performance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C88F1BC-1441-4465-ECB0-390C186A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Best Model: GAM</a:t>
            </a:r>
            <a:endParaRPr lang="it-IT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it-IT">
                <a:solidFill>
                  <a:schemeClr val="bg1"/>
                </a:solidFill>
              </a:rPr>
              <a:t>AUC = 0.893,  Accuracy = 0.827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GLM</a:t>
            </a:r>
            <a:r>
              <a:rPr lang="it-IT">
                <a:solidFill>
                  <a:schemeClr val="bg1"/>
                </a:solidFill>
              </a:rPr>
              <a:t> also performed well (AUC = 0.888)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Lasso and Ridge</a:t>
            </a:r>
            <a:r>
              <a:rPr lang="it-IT">
                <a:solidFill>
                  <a:schemeClr val="bg1"/>
                </a:solidFill>
              </a:rPr>
              <a:t>: High specificity, slightly lower sensitivity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GLM with interactions</a:t>
            </a:r>
            <a:r>
              <a:rPr lang="it-IT">
                <a:solidFill>
                  <a:schemeClr val="bg1"/>
                </a:solidFill>
              </a:rPr>
              <a:t>: Overfit, worse performance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PCA models</a:t>
            </a:r>
            <a:r>
              <a:rPr lang="it-IT">
                <a:solidFill>
                  <a:schemeClr val="bg1"/>
                </a:solidFill>
              </a:rPr>
              <a:t>:  Weaker overall</a:t>
            </a:r>
          </a:p>
          <a:p>
            <a:pPr>
              <a:lnSpc>
                <a:spcPct val="90000"/>
              </a:lnSpc>
            </a:pPr>
            <a:endParaRPr lang="it-IT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schermat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D5E50EB-6541-257D-EF29-E010EE69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473337"/>
            <a:ext cx="6250769" cy="3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64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1FA150-B656-822A-CF2F-CAE441514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72094"/>
            <a:ext cx="7729728" cy="1188720"/>
          </a:xfrm>
        </p:spPr>
        <p:txBody>
          <a:bodyPr/>
          <a:lstStyle/>
          <a:p>
            <a:r>
              <a:rPr lang="it-IT" dirty="0"/>
              <a:t>Models </a:t>
            </a:r>
            <a:r>
              <a:rPr lang="it-IT" dirty="0" err="1"/>
              <a:t>summary</a:t>
            </a:r>
            <a:endParaRPr lang="it-IT" dirty="0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BBDD4C5-0BE2-96C7-4412-0F3B9412D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443589"/>
              </p:ext>
            </p:extLst>
          </p:nvPr>
        </p:nvGraphicFramePr>
        <p:xfrm>
          <a:off x="1714982" y="1980312"/>
          <a:ext cx="8762036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831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323AF3-1067-A4AA-636C-B9F35BD1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178E0C8-9DFF-23B4-7CD5-9BA0D34E6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0564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531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88D3E-7465-AD84-7849-6CC8CFD9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2400" dirty="0">
                <a:solidFill>
                  <a:schemeClr val="tx1"/>
                </a:solidFill>
              </a:rPr>
              <a:t>Project </a:t>
            </a:r>
            <a:r>
              <a:rPr lang="it-IT" sz="2400" dirty="0" err="1">
                <a:solidFill>
                  <a:schemeClr val="tx1"/>
                </a:solidFill>
              </a:rPr>
              <a:t>overview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875C8-20C4-3AD2-5757-39EFFB46E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Objective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Predict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if</a:t>
            </a:r>
            <a:r>
              <a:rPr lang="it-IT" dirty="0">
                <a:solidFill>
                  <a:schemeClr val="bg1"/>
                </a:solidFill>
              </a:rPr>
              <a:t> a Kepler Object of </a:t>
            </a:r>
            <a:r>
              <a:rPr lang="it-IT" dirty="0" err="1">
                <a:solidFill>
                  <a:schemeClr val="bg1"/>
                </a:solidFill>
              </a:rPr>
              <a:t>Interest</a:t>
            </a:r>
            <a:r>
              <a:rPr lang="it-IT" dirty="0">
                <a:solidFill>
                  <a:schemeClr val="bg1"/>
                </a:solidFill>
              </a:rPr>
              <a:t> (KOI)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Planetary</a:t>
            </a:r>
            <a:r>
              <a:rPr lang="it-IT" dirty="0">
                <a:solidFill>
                  <a:schemeClr val="bg1"/>
                </a:solidFill>
              </a:rPr>
              <a:t> Candidate or False Positive.</a:t>
            </a:r>
          </a:p>
          <a:p>
            <a:r>
              <a:rPr lang="it-IT" b="1" dirty="0">
                <a:solidFill>
                  <a:schemeClr val="bg1"/>
                </a:solidFill>
              </a:rPr>
              <a:t>Dataset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NASA’s</a:t>
            </a:r>
            <a:r>
              <a:rPr lang="it-IT" dirty="0">
                <a:solidFill>
                  <a:schemeClr val="bg1"/>
                </a:solidFill>
              </a:rPr>
              <a:t> Kepler DR25 (Q1–Q17) KOI </a:t>
            </a:r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. Link for download: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exoplanetarchive.ipac.caltech.edu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Method</a:t>
            </a:r>
            <a:r>
              <a:rPr lang="it-IT" dirty="0">
                <a:solidFill>
                  <a:schemeClr val="bg1"/>
                </a:solidFill>
              </a:rPr>
              <a:t>: Statistical </a:t>
            </a:r>
            <a:r>
              <a:rPr lang="it-IT" dirty="0" err="1">
                <a:solidFill>
                  <a:schemeClr val="bg1"/>
                </a:solidFill>
              </a:rPr>
              <a:t>modeling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dimensionality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reduction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b="1" dirty="0">
                <a:solidFill>
                  <a:schemeClr val="bg1"/>
                </a:solidFill>
              </a:rPr>
              <a:t>Goal</a:t>
            </a:r>
            <a:r>
              <a:rPr lang="it-IT" dirty="0">
                <a:solidFill>
                  <a:schemeClr val="bg1"/>
                </a:solidFill>
              </a:rPr>
              <a:t>: Build accurate and </a:t>
            </a:r>
            <a:r>
              <a:rPr lang="it-IT" dirty="0" err="1">
                <a:solidFill>
                  <a:schemeClr val="bg1"/>
                </a:solidFill>
              </a:rPr>
              <a:t>interpretable</a:t>
            </a:r>
            <a:r>
              <a:rPr lang="it-IT" dirty="0">
                <a:solidFill>
                  <a:schemeClr val="bg1"/>
                </a:solidFill>
              </a:rPr>
              <a:t> models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astrophysical</a:t>
            </a:r>
            <a:r>
              <a:rPr lang="it-IT" dirty="0">
                <a:solidFill>
                  <a:schemeClr val="bg1"/>
                </a:solidFill>
              </a:rPr>
              <a:t> features.</a:t>
            </a:r>
          </a:p>
        </p:txBody>
      </p:sp>
    </p:spTree>
    <p:extLst>
      <p:ext uri="{BB962C8B-B14F-4D97-AF65-F5344CB8AC3E}">
        <p14:creationId xmlns:p14="http://schemas.microsoft.com/office/powerpoint/2010/main" val="921285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80C43C-27B5-6574-637D-1AAE7252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it-IT" sz="3000" dirty="0" err="1">
                <a:solidFill>
                  <a:srgbClr val="FFFFFF"/>
                </a:solidFill>
              </a:rPr>
              <a:t>What</a:t>
            </a:r>
            <a:r>
              <a:rPr lang="it-IT" sz="3000" dirty="0">
                <a:solidFill>
                  <a:srgbClr val="FFFFFF"/>
                </a:solidFill>
              </a:rPr>
              <a:t> are Kepler Object of </a:t>
            </a:r>
            <a:r>
              <a:rPr lang="it-IT" sz="3000" dirty="0" err="1">
                <a:solidFill>
                  <a:srgbClr val="FFFFFF"/>
                </a:solidFill>
              </a:rPr>
              <a:t>interest</a:t>
            </a:r>
            <a:r>
              <a:rPr lang="it-IT" sz="3000" dirty="0">
                <a:solidFill>
                  <a:srgbClr val="FFFFFF"/>
                </a:solidFill>
              </a:rPr>
              <a:t> (KOI)?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367C-CA2E-3643-A966-1E6DA22E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5" y="1191857"/>
            <a:ext cx="5966486" cy="447428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Definition of KOI:</a:t>
            </a:r>
            <a:r>
              <a:rPr lang="it-IT" dirty="0">
                <a:solidFill>
                  <a:srgbClr val="000000"/>
                </a:solidFill>
                <a:effectLst/>
              </a:rPr>
              <a:t> A target star </a:t>
            </a:r>
            <a:r>
              <a:rPr lang="it-IT" dirty="0" err="1">
                <a:solidFill>
                  <a:srgbClr val="000000"/>
                </a:solidFill>
                <a:effectLst/>
              </a:rPr>
              <a:t>observed</a:t>
            </a:r>
            <a:r>
              <a:rPr lang="it-IT" dirty="0">
                <a:solidFill>
                  <a:srgbClr val="000000"/>
                </a:solidFill>
                <a:effectLst/>
              </a:rPr>
              <a:t> by </a:t>
            </a:r>
            <a:r>
              <a:rPr lang="it-IT" dirty="0" err="1">
                <a:solidFill>
                  <a:srgbClr val="000000"/>
                </a:solidFill>
                <a:effectLst/>
              </a:rPr>
              <a:t>NASA’s</a:t>
            </a:r>
            <a:r>
              <a:rPr lang="it-IT" dirty="0">
                <a:solidFill>
                  <a:srgbClr val="000000"/>
                </a:solidFill>
                <a:effectLst/>
              </a:rPr>
              <a:t> Kepler </a:t>
            </a:r>
            <a:r>
              <a:rPr lang="it-IT" dirty="0" err="1">
                <a:solidFill>
                  <a:srgbClr val="000000"/>
                </a:solidFill>
                <a:effectLst/>
              </a:rPr>
              <a:t>space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telescope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exhibits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transit</a:t>
            </a:r>
            <a:r>
              <a:rPr lang="it-IT" dirty="0">
                <a:solidFill>
                  <a:srgbClr val="000000"/>
                </a:solidFill>
                <a:effectLst/>
              </a:rPr>
              <a:t>-like </a:t>
            </a:r>
            <a:r>
              <a:rPr lang="it-IT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Transit-like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suggest</a:t>
            </a:r>
            <a:r>
              <a:rPr lang="it-IT" dirty="0">
                <a:solidFill>
                  <a:srgbClr val="000000"/>
                </a:solidFill>
                <a:effectLst/>
              </a:rPr>
              <a:t> an </a:t>
            </a:r>
            <a:r>
              <a:rPr lang="it-IT" dirty="0" err="1">
                <a:solidFill>
                  <a:srgbClr val="000000"/>
                </a:solidFill>
                <a:effectLst/>
              </a:rPr>
              <a:t>object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passing</a:t>
            </a:r>
            <a:r>
              <a:rPr lang="it-IT" dirty="0">
                <a:solidFill>
                  <a:srgbClr val="000000"/>
                </a:solidFill>
                <a:effectLst/>
              </a:rPr>
              <a:t> in front of the star, </a:t>
            </a:r>
            <a:r>
              <a:rPr lang="it-IT" dirty="0" err="1">
                <a:solidFill>
                  <a:srgbClr val="000000"/>
                </a:solidFill>
                <a:effectLst/>
              </a:rPr>
              <a:t>potentially</a:t>
            </a:r>
            <a:r>
              <a:rPr lang="it-IT" dirty="0">
                <a:solidFill>
                  <a:srgbClr val="000000"/>
                </a:solidFill>
                <a:effectLst/>
              </a:rPr>
              <a:t> an </a:t>
            </a:r>
            <a:r>
              <a:rPr lang="it-IT" dirty="0" err="1">
                <a:solidFill>
                  <a:srgbClr val="000000"/>
                </a:solidFill>
                <a:effectLst/>
              </a:rPr>
              <a:t>exoplanet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KOI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Designation</a:t>
            </a:r>
            <a:r>
              <a:rPr lang="it-IT" b="1" dirty="0">
                <a:solidFill>
                  <a:srgbClr val="000000"/>
                </a:solidFill>
                <a:effectLst/>
              </a:rPr>
              <a:t>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Meaning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Represents</a:t>
            </a:r>
            <a:r>
              <a:rPr lang="it-IT" dirty="0">
                <a:solidFill>
                  <a:srgbClr val="000000"/>
                </a:solidFill>
                <a:effectLst/>
              </a:rPr>
              <a:t> a candidate </a:t>
            </a:r>
            <a:r>
              <a:rPr lang="it-IT" dirty="0" err="1">
                <a:solidFill>
                  <a:srgbClr val="000000"/>
                </a:solidFill>
                <a:effectLst/>
              </a:rPr>
              <a:t>detection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requiring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further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investigation</a:t>
            </a:r>
            <a:r>
              <a:rPr lang="it-IT" dirty="0">
                <a:solidFill>
                  <a:srgbClr val="000000"/>
                </a:solidFill>
                <a:effectLst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</a:rPr>
              <a:t> a </a:t>
            </a:r>
            <a:r>
              <a:rPr lang="it-IT" dirty="0" err="1">
                <a:solidFill>
                  <a:srgbClr val="000000"/>
                </a:solidFill>
                <a:effectLst/>
              </a:rPr>
              <a:t>confirmed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planet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effectLst/>
              </a:rPr>
              <a:t>Vetting</a:t>
            </a:r>
            <a:r>
              <a:rPr lang="it-IT" b="1" dirty="0">
                <a:solidFill>
                  <a:srgbClr val="000000"/>
                </a:solidFill>
                <a:effectLst/>
              </a:rPr>
              <a:t>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Process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Rigorous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dirty="0">
                <a:solidFill>
                  <a:srgbClr val="000000"/>
                </a:solidFill>
                <a:effectLst/>
              </a:rPr>
              <a:t> of data and follow-up </a:t>
            </a:r>
            <a:r>
              <a:rPr lang="it-IT" dirty="0" err="1">
                <a:solidFill>
                  <a:srgbClr val="000000"/>
                </a:solidFill>
                <a:effectLst/>
              </a:rPr>
              <a:t>observations</a:t>
            </a:r>
            <a:r>
              <a:rPr lang="it-IT" dirty="0">
                <a:solidFill>
                  <a:srgbClr val="000000"/>
                </a:solidFill>
                <a:effectLst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</a:rPr>
              <a:t>classify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KOIs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into</a:t>
            </a:r>
            <a:r>
              <a:rPr lang="it-IT" dirty="0">
                <a:solidFill>
                  <a:srgbClr val="000000"/>
                </a:solidFill>
                <a:effectLst/>
              </a:rPr>
              <a:t> definitive </a:t>
            </a:r>
            <a:r>
              <a:rPr lang="it-IT" dirty="0" err="1">
                <a:solidFill>
                  <a:srgbClr val="000000"/>
                </a:solidFill>
                <a:effectLst/>
              </a:rPr>
              <a:t>categories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KOI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Classification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Planetary</a:t>
            </a:r>
            <a:r>
              <a:rPr lang="it-IT" dirty="0">
                <a:solidFill>
                  <a:srgbClr val="000000"/>
                </a:solidFill>
                <a:effectLst/>
              </a:rPr>
              <a:t> Candidate (PC), False Positive (FP), or </a:t>
            </a:r>
            <a:r>
              <a:rPr lang="it-IT" dirty="0" err="1">
                <a:solidFill>
                  <a:srgbClr val="000000"/>
                </a:solidFill>
                <a:effectLst/>
              </a:rPr>
              <a:t>Confirmed</a:t>
            </a:r>
            <a:r>
              <a:rPr lang="it-IT" dirty="0">
                <a:solidFill>
                  <a:srgbClr val="000000"/>
                </a:solidFill>
                <a:effectLst/>
              </a:rPr>
              <a:t> Planet </a:t>
            </a:r>
            <a:r>
              <a:rPr lang="it-IT" dirty="0" err="1">
                <a:solidFill>
                  <a:srgbClr val="000000"/>
                </a:solidFill>
                <a:effectLst/>
              </a:rPr>
              <a:t>based</a:t>
            </a:r>
            <a:r>
              <a:rPr lang="it-IT" dirty="0">
                <a:solidFill>
                  <a:srgbClr val="000000"/>
                </a:solidFill>
                <a:effectLst/>
              </a:rPr>
              <a:t> on </a:t>
            </a:r>
            <a:r>
              <a:rPr lang="it-IT" dirty="0" err="1">
                <a:solidFill>
                  <a:srgbClr val="000000"/>
                </a:solidFill>
                <a:effectLst/>
              </a:rPr>
              <a:t>vetting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results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90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DDE21B-9042-3536-387A-2B36806F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it-IT" dirty="0"/>
              <a:t>The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22FE0D-A015-226E-BB76-5B4582C69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Dataset Source:</a:t>
            </a:r>
            <a:r>
              <a:rPr lang="it-IT" dirty="0">
                <a:solidFill>
                  <a:srgbClr val="000000"/>
                </a:solidFill>
                <a:effectLst/>
              </a:rPr>
              <a:t> Kepler Object of </a:t>
            </a:r>
            <a:r>
              <a:rPr lang="it-IT" dirty="0" err="1">
                <a:solidFill>
                  <a:srgbClr val="000000"/>
                </a:solidFill>
                <a:effectLst/>
              </a:rPr>
              <a:t>Interest</a:t>
            </a:r>
            <a:r>
              <a:rPr lang="it-IT" dirty="0">
                <a:solidFill>
                  <a:srgbClr val="000000"/>
                </a:solidFill>
                <a:effectLst/>
              </a:rPr>
              <a:t> (KOI) dataset from </a:t>
            </a:r>
            <a:r>
              <a:rPr lang="it-IT" dirty="0" err="1">
                <a:solidFill>
                  <a:srgbClr val="000000"/>
                </a:solidFill>
                <a:effectLst/>
              </a:rPr>
              <a:t>NASA’s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Exoplanet</a:t>
            </a:r>
            <a:r>
              <a:rPr lang="it-IT" dirty="0">
                <a:solidFill>
                  <a:srgbClr val="000000"/>
                </a:solidFill>
                <a:effectLst/>
              </a:rPr>
              <a:t> Archive.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Dataset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Selection</a:t>
            </a:r>
            <a:r>
              <a:rPr lang="it-IT" b="1" dirty="0">
                <a:solidFill>
                  <a:srgbClr val="000000"/>
                </a:solidFill>
                <a:effectLst/>
              </a:rPr>
              <a:t>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Rationale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Q1-Q17 Data Release 25 (DR25) Kepler Objects of </a:t>
            </a:r>
            <a:r>
              <a:rPr lang="it-IT" dirty="0" err="1">
                <a:solidFill>
                  <a:srgbClr val="000000"/>
                </a:solidFill>
                <a:effectLst/>
              </a:rPr>
              <a:t>Interest</a:t>
            </a:r>
            <a:r>
              <a:rPr lang="it-IT" dirty="0">
                <a:solidFill>
                  <a:srgbClr val="000000"/>
                </a:solidFill>
                <a:effectLst/>
              </a:rPr>
              <a:t> (KOI) </a:t>
            </a:r>
            <a:r>
              <a:rPr lang="it-IT" dirty="0" err="1">
                <a:solidFill>
                  <a:srgbClr val="000000"/>
                </a:solidFill>
                <a:effectLst/>
              </a:rPr>
              <a:t>table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dirty="0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effectLst/>
              </a:rPr>
              <a:t>Reason</a:t>
            </a:r>
            <a:r>
              <a:rPr lang="it-IT" b="1" dirty="0">
                <a:solidFill>
                  <a:srgbClr val="000000"/>
                </a:solidFill>
                <a:effectLst/>
              </a:rPr>
              <a:t> for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Choosing</a:t>
            </a:r>
            <a:r>
              <a:rPr lang="it-IT" b="1" dirty="0">
                <a:solidFill>
                  <a:srgbClr val="000000"/>
                </a:solidFill>
                <a:effectLst/>
              </a:rPr>
              <a:t> Q1-Q17 DR 25 KOI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Table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Rigorous</a:t>
            </a:r>
            <a:r>
              <a:rPr lang="it-IT" dirty="0">
                <a:solidFill>
                  <a:srgbClr val="000000"/>
                </a:solidFill>
                <a:effectLst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</a:rPr>
              <a:t>automated</a:t>
            </a:r>
            <a:r>
              <a:rPr lang="it-IT" dirty="0">
                <a:solidFill>
                  <a:srgbClr val="000000"/>
                </a:solidFill>
                <a:effectLst/>
              </a:rPr>
              <a:t>, and </a:t>
            </a:r>
            <a:r>
              <a:rPr lang="it-IT" dirty="0" err="1">
                <a:solidFill>
                  <a:srgbClr val="000000"/>
                </a:solidFill>
                <a:effectLst/>
              </a:rPr>
              <a:t>uniform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classification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methodology</a:t>
            </a:r>
            <a:r>
              <a:rPr lang="it-IT" dirty="0">
                <a:solidFill>
                  <a:srgbClr val="000000"/>
                </a:solidFill>
                <a:effectLst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</a:rPr>
              <a:t>ensuring</a:t>
            </a:r>
            <a:r>
              <a:rPr lang="it-IT" dirty="0">
                <a:solidFill>
                  <a:srgbClr val="000000"/>
                </a:solidFill>
                <a:effectLst/>
              </a:rPr>
              <a:t> data </a:t>
            </a:r>
            <a:r>
              <a:rPr lang="it-IT" dirty="0" err="1">
                <a:solidFill>
                  <a:srgbClr val="000000"/>
                </a:solidFill>
                <a:effectLst/>
              </a:rPr>
              <a:t>homogeneity</a:t>
            </a:r>
            <a:r>
              <a:rPr lang="it-IT" dirty="0">
                <a:solidFill>
                  <a:srgbClr val="000000"/>
                </a:solidFill>
                <a:effectLst/>
              </a:rPr>
              <a:t> for </a:t>
            </a:r>
            <a:r>
              <a:rPr lang="it-IT" dirty="0" err="1">
                <a:solidFill>
                  <a:srgbClr val="000000"/>
                </a:solidFill>
                <a:effectLst/>
              </a:rPr>
              <a:t>robust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statistical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Benefit of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Homogeneous</a:t>
            </a:r>
            <a:r>
              <a:rPr lang="it-IT" b="1" dirty="0">
                <a:solidFill>
                  <a:srgbClr val="000000"/>
                </a:solidFill>
                <a:effectLst/>
              </a:rPr>
              <a:t> Data: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Enables</a:t>
            </a:r>
            <a:r>
              <a:rPr lang="it-IT" dirty="0">
                <a:solidFill>
                  <a:srgbClr val="000000"/>
                </a:solidFill>
                <a:effectLst/>
              </a:rPr>
              <a:t> the training of </a:t>
            </a:r>
            <a:r>
              <a:rPr lang="it-IT" dirty="0" err="1">
                <a:solidFill>
                  <a:srgbClr val="000000"/>
                </a:solidFill>
                <a:effectLst/>
              </a:rPr>
              <a:t>reliable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statistical</a:t>
            </a:r>
            <a:r>
              <a:rPr lang="it-IT" dirty="0">
                <a:solidFill>
                  <a:srgbClr val="000000"/>
                </a:solidFill>
                <a:effectLst/>
              </a:rPr>
              <a:t> and machine learning models for </a:t>
            </a:r>
            <a:r>
              <a:rPr lang="it-IT" dirty="0" err="1">
                <a:solidFill>
                  <a:srgbClr val="000000"/>
                </a:solidFill>
                <a:effectLst/>
              </a:rPr>
              <a:t>predicting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exoplanets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it-IT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7B2016-B4BB-9113-2B48-A8A4661B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it-IT" dirty="0"/>
              <a:t>Target </a:t>
            </a:r>
            <a:r>
              <a:rPr lang="it-IT" dirty="0" err="1"/>
              <a:t>variable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3E619A-1669-B6A6-8F3C-0920102B9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 err="1"/>
              <a:t>koi_pdisposition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target for </a:t>
            </a:r>
            <a:r>
              <a:rPr lang="it-IT" dirty="0" err="1"/>
              <a:t>classification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b="1" dirty="0"/>
              <a:t>Labels</a:t>
            </a:r>
            <a:r>
              <a:rPr lang="it-IT" dirty="0"/>
              <a:t>:</a:t>
            </a:r>
          </a:p>
          <a:p>
            <a:r>
              <a:rPr lang="it-IT" b="1" dirty="0"/>
              <a:t>CANDIDATE: </a:t>
            </a:r>
            <a:r>
              <a:rPr lang="it-IT" dirty="0">
                <a:effectLst/>
                <a:latin typeface="Helvetica" pitchFamily="2" charset="0"/>
              </a:rPr>
              <a:t>The </a:t>
            </a:r>
            <a:r>
              <a:rPr lang="it-IT" dirty="0" err="1">
                <a:effectLst/>
                <a:latin typeface="Helvetica" pitchFamily="2" charset="0"/>
              </a:rPr>
              <a:t>signal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passed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automated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vetting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tests</a:t>
            </a:r>
            <a:r>
              <a:rPr lang="it-IT" dirty="0">
                <a:effectLst/>
                <a:latin typeface="Helvetica" pitchFamily="2" charset="0"/>
              </a:rPr>
              <a:t> and </a:t>
            </a:r>
            <a:r>
              <a:rPr lang="it-IT" dirty="0" err="1">
                <a:effectLst/>
                <a:latin typeface="Helvetica" pitchFamily="2" charset="0"/>
              </a:rPr>
              <a:t>remains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consistent</a:t>
            </a:r>
            <a:r>
              <a:rPr lang="it-IT" dirty="0">
                <a:effectLst/>
                <a:latin typeface="Helvetica" pitchFamily="2" charset="0"/>
              </a:rPr>
              <a:t> with a </a:t>
            </a:r>
            <a:r>
              <a:rPr lang="it-IT" dirty="0" err="1">
                <a:effectLst/>
                <a:latin typeface="Helvetica" pitchFamily="2" charset="0"/>
              </a:rPr>
              <a:t>transiting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planet</a:t>
            </a:r>
            <a:r>
              <a:rPr lang="it-IT" dirty="0">
                <a:effectLst/>
                <a:latin typeface="Helvetica" pitchFamily="2" charset="0"/>
              </a:rPr>
              <a:t>.</a:t>
            </a:r>
            <a:endParaRPr lang="it-IT" dirty="0"/>
          </a:p>
          <a:p>
            <a:r>
              <a:rPr lang="it-IT" b="1" dirty="0"/>
              <a:t>FALSE POSITIVE: </a:t>
            </a:r>
            <a:r>
              <a:rPr lang="it-IT" dirty="0" err="1">
                <a:effectLst/>
                <a:latin typeface="Helvetica" pitchFamily="2" charset="0"/>
              </a:rPr>
              <a:t>Signal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failed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vetting</a:t>
            </a:r>
            <a:r>
              <a:rPr lang="it-IT" dirty="0">
                <a:effectLst/>
                <a:latin typeface="Helvetica" pitchFamily="2" charset="0"/>
              </a:rPr>
              <a:t>, </a:t>
            </a:r>
            <a:r>
              <a:rPr lang="it-IT" dirty="0" err="1">
                <a:effectLst/>
                <a:latin typeface="Helvetica" pitchFamily="2" charset="0"/>
              </a:rPr>
              <a:t>suggesting</a:t>
            </a:r>
            <a:r>
              <a:rPr lang="it-IT" dirty="0">
                <a:effectLst/>
                <a:latin typeface="Helvetica" pitchFamily="2" charset="0"/>
              </a:rPr>
              <a:t> non-</a:t>
            </a:r>
            <a:r>
              <a:rPr lang="it-IT" dirty="0" err="1">
                <a:effectLst/>
                <a:latin typeface="Helvetica" pitchFamily="2" charset="0"/>
              </a:rPr>
              <a:t>planetary</a:t>
            </a:r>
            <a:r>
              <a:rPr lang="it-IT" dirty="0">
                <a:effectLst/>
                <a:latin typeface="Helvetica" pitchFamily="2" charset="0"/>
              </a:rPr>
              <a:t> cause.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Human-</a:t>
            </a:r>
            <a:r>
              <a:rPr lang="it-IT" dirty="0" err="1"/>
              <a:t>validated</a:t>
            </a:r>
            <a:r>
              <a:rPr lang="it-IT" dirty="0"/>
              <a:t> label (</a:t>
            </a:r>
            <a:r>
              <a:rPr lang="it-IT" dirty="0" err="1"/>
              <a:t>koi_disposition</a:t>
            </a:r>
            <a:r>
              <a:rPr lang="it-IT" dirty="0"/>
              <a:t>)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ensure</a:t>
            </a:r>
            <a:r>
              <a:rPr lang="it-IT" dirty="0"/>
              <a:t> </a:t>
            </a:r>
            <a:r>
              <a:rPr lang="it-IT" dirty="0" err="1"/>
              <a:t>consistency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959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CC0D4D-A230-1DB4-0EDF-D8E8785B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Orbital Period </a:t>
            </a:r>
            <a:br>
              <a:rPr lang="it-IT" sz="2400">
                <a:solidFill>
                  <a:schemeClr val="bg1"/>
                </a:solidFill>
              </a:rPr>
            </a:br>
            <a:r>
              <a:rPr lang="it-IT" sz="2400">
                <a:solidFill>
                  <a:schemeClr val="bg1"/>
                </a:solidFill>
              </a:rPr>
              <a:t>vs.</a:t>
            </a:r>
            <a:br>
              <a:rPr lang="it-IT" sz="2400">
                <a:solidFill>
                  <a:schemeClr val="bg1"/>
                </a:solidFill>
              </a:rPr>
            </a:br>
            <a:r>
              <a:rPr lang="it-IT" sz="2400">
                <a:solidFill>
                  <a:schemeClr val="bg1"/>
                </a:solidFill>
              </a:rPr>
              <a:t>Planetary Radius</a:t>
            </a:r>
          </a:p>
        </p:txBody>
      </p:sp>
      <p:pic>
        <p:nvPicPr>
          <p:cNvPr id="7" name="Segnaposto contenuto 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B4802F5-A2CA-06B6-08C4-18ED0C7F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473337"/>
            <a:ext cx="6250769" cy="375045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36EB10D-D28F-8E57-2736-472FD21E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plot shows planet radius against orbital period, highlighting exoplanet populations and false positives.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9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037B2-0BEC-7A65-F4C0-923F7F94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5F3864-5D2E-E98C-65FF-400B21879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03976-7C7C-57E0-6E45-33E677E45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E23DAE-5099-727B-C4A0-0A9043C9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Transit Depth vs.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Model </a:t>
            </a:r>
            <a:r>
              <a:rPr lang="it-IT" sz="2400" dirty="0" err="1">
                <a:solidFill>
                  <a:schemeClr val="bg1"/>
                </a:solidFill>
              </a:rPr>
              <a:t>Signal</a:t>
            </a:r>
            <a:r>
              <a:rPr lang="it-IT" sz="2400" dirty="0">
                <a:solidFill>
                  <a:schemeClr val="bg1"/>
                </a:solidFill>
              </a:rPr>
              <a:t>-to-</a:t>
            </a:r>
            <a:r>
              <a:rPr lang="it-IT" sz="2400" dirty="0" err="1">
                <a:solidFill>
                  <a:schemeClr val="bg1"/>
                </a:solidFill>
              </a:rPr>
              <a:t>Noise</a:t>
            </a:r>
            <a:r>
              <a:rPr lang="it-IT" sz="2400" dirty="0">
                <a:solidFill>
                  <a:schemeClr val="bg1"/>
                </a:solidFill>
              </a:rPr>
              <a:t> Ratio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3AC01D-416A-76C2-7BE0-145EB458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Transit </a:t>
            </a:r>
            <a:r>
              <a:rPr lang="it-IT" dirty="0" err="1">
                <a:solidFill>
                  <a:schemeClr val="bg1"/>
                </a:solidFill>
              </a:rPr>
              <a:t>depth</a:t>
            </a:r>
            <a:r>
              <a:rPr lang="it-IT" dirty="0">
                <a:solidFill>
                  <a:schemeClr val="bg1"/>
                </a:solidFill>
              </a:rPr>
              <a:t> and SNR are </a:t>
            </a:r>
            <a:r>
              <a:rPr lang="it-IT" dirty="0" err="1">
                <a:solidFill>
                  <a:schemeClr val="bg1"/>
                </a:solidFill>
              </a:rPr>
              <a:t>positively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correlated</a:t>
            </a:r>
            <a:r>
              <a:rPr lang="it-IT" dirty="0">
                <a:solidFill>
                  <a:schemeClr val="bg1"/>
                </a:solidFill>
              </a:rPr>
              <a:t>, with </a:t>
            </a:r>
            <a:r>
              <a:rPr lang="it-IT" dirty="0" err="1">
                <a:solidFill>
                  <a:schemeClr val="bg1"/>
                </a:solidFill>
              </a:rPr>
              <a:t>deeper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transits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easier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detect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The plot </a:t>
            </a:r>
            <a:r>
              <a:rPr lang="it-IT" dirty="0" err="1">
                <a:solidFill>
                  <a:schemeClr val="bg1"/>
                </a:solidFill>
              </a:rPr>
              <a:t>visualizes</a:t>
            </a:r>
            <a:r>
              <a:rPr lang="it-IT" dirty="0">
                <a:solidFill>
                  <a:schemeClr val="bg1"/>
                </a:solidFill>
              </a:rPr>
              <a:t> false </a:t>
            </a:r>
            <a:r>
              <a:rPr lang="it-IT" dirty="0" err="1">
                <a:solidFill>
                  <a:schemeClr val="bg1"/>
                </a:solidFill>
              </a:rPr>
              <a:t>positives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candidates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spanning</a:t>
            </a:r>
            <a:r>
              <a:rPr lang="it-IT" dirty="0">
                <a:solidFill>
                  <a:schemeClr val="bg1"/>
                </a:solidFill>
              </a:rPr>
              <a:t> a wide range of </a:t>
            </a:r>
            <a:r>
              <a:rPr lang="it-IT" dirty="0" err="1">
                <a:solidFill>
                  <a:schemeClr val="bg1"/>
                </a:solidFill>
              </a:rPr>
              <a:t>depths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SNRs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918E5C-DF5F-49ED-E36D-84A71A15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7765" y="1473337"/>
            <a:ext cx="6250765" cy="3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2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45ADF-14AB-6419-DCF0-CABA11F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375A70-EADE-22EE-82C1-1889181B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C71CDB-0D79-AF6A-225C-08E6D7FA6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B04FBC-54B9-DED6-90A6-09D23C87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 dirty="0" err="1">
                <a:solidFill>
                  <a:schemeClr val="bg1"/>
                </a:solidFill>
              </a:rPr>
              <a:t>Insolation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Flux</a:t>
            </a:r>
            <a:r>
              <a:rPr lang="it-IT" sz="2400" dirty="0">
                <a:solidFill>
                  <a:schemeClr val="bg1"/>
                </a:solidFill>
              </a:rPr>
              <a:t> vs.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 err="1">
                <a:solidFill>
                  <a:schemeClr val="bg1"/>
                </a:solidFill>
              </a:rPr>
              <a:t>Planetary</a:t>
            </a:r>
            <a:r>
              <a:rPr lang="it-IT" sz="2400" dirty="0">
                <a:solidFill>
                  <a:schemeClr val="bg1"/>
                </a:solidFill>
              </a:rPr>
              <a:t> Radius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2BDA33A-47C0-2FC0-B294-EC88A610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3470" y="1473337"/>
            <a:ext cx="6250765" cy="375045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0847C1A-00B0-26F2-CEDC-2EFBDCEF7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plot examines the relationship between planetary energy receipt, size, and insolation, potentially identifying false positives based on these parameters.</a:t>
            </a:r>
          </a:p>
        </p:txBody>
      </p:sp>
    </p:spTree>
    <p:extLst>
      <p:ext uri="{BB962C8B-B14F-4D97-AF65-F5344CB8AC3E}">
        <p14:creationId xmlns:p14="http://schemas.microsoft.com/office/powerpoint/2010/main" val="33461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65FC2-B678-CC38-4F56-4EC70AE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BA750-A379-FC03-D757-52079FBAA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E28F1-11DB-FAC8-93D6-98E4E5270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7C8CC7-DECE-2615-9D10-95C35B7B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Stellar </a:t>
            </a:r>
            <a:r>
              <a:rPr lang="it-IT" sz="2400" dirty="0" err="1">
                <a:solidFill>
                  <a:schemeClr val="bg1"/>
                </a:solidFill>
              </a:rPr>
              <a:t>Metallicity</a:t>
            </a:r>
            <a:r>
              <a:rPr lang="it-IT" sz="2400" dirty="0">
                <a:solidFill>
                  <a:schemeClr val="bg1"/>
                </a:solidFill>
              </a:rPr>
              <a:t> vs.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 err="1">
                <a:solidFill>
                  <a:schemeClr val="bg1"/>
                </a:solidFill>
              </a:rPr>
              <a:t>Planetary</a:t>
            </a:r>
            <a:r>
              <a:rPr lang="it-IT" sz="2400" dirty="0">
                <a:solidFill>
                  <a:schemeClr val="bg1"/>
                </a:solidFill>
              </a:rPr>
              <a:t> Radius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52638D-0EFC-D3E3-754A-FC0E9772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The plot </a:t>
            </a:r>
            <a:r>
              <a:rPr lang="it-IT" dirty="0" err="1">
                <a:solidFill>
                  <a:schemeClr val="bg1"/>
                </a:solidFill>
              </a:rPr>
              <a:t>investigates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relationship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between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planet</a:t>
            </a:r>
            <a:r>
              <a:rPr lang="it-IT" dirty="0">
                <a:solidFill>
                  <a:schemeClr val="bg1"/>
                </a:solidFill>
              </a:rPr>
              <a:t> size and star </a:t>
            </a:r>
            <a:r>
              <a:rPr lang="it-IT" dirty="0" err="1">
                <a:solidFill>
                  <a:schemeClr val="bg1"/>
                </a:solidFill>
              </a:rPr>
              <a:t>metallicity</a:t>
            </a:r>
            <a:r>
              <a:rPr lang="it-IT" dirty="0">
                <a:solidFill>
                  <a:schemeClr val="bg1"/>
                </a:solidFill>
                <a:latin typeface="Helvetica" pitchFamily="2" charset="0"/>
              </a:rPr>
              <a:t>.</a:t>
            </a:r>
            <a:endParaRPr lang="it-IT" dirty="0">
              <a:effectLst/>
              <a:latin typeface="Helvetica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7A19A7-71C9-905A-199A-AEA7F93D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7765" y="1473337"/>
            <a:ext cx="6250765" cy="3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13029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TotalTime>125</TotalTime>
  <Words>1154</Words>
  <Application>Microsoft Macintosh PowerPoint</Application>
  <PresentationFormat>Widescreen</PresentationFormat>
  <Paragraphs>98</Paragraphs>
  <Slides>17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Aptos</vt:lpstr>
      <vt:lpstr>Arial</vt:lpstr>
      <vt:lpstr>Gill Sans MT</vt:lpstr>
      <vt:lpstr>Helvetica</vt:lpstr>
      <vt:lpstr>Pacco</vt:lpstr>
      <vt:lpstr>Kepler Objects of Interest: Candidate inference</vt:lpstr>
      <vt:lpstr>Project overview</vt:lpstr>
      <vt:lpstr>What are Kepler Object of interest (KOI)?</vt:lpstr>
      <vt:lpstr>The dataset</vt:lpstr>
      <vt:lpstr>Target variable</vt:lpstr>
      <vt:lpstr>Orbital Period  vs. Planetary Radius</vt:lpstr>
      <vt:lpstr>Transit Depth vs.  Model Signal-to-Noise Ratio</vt:lpstr>
      <vt:lpstr>Insolation Flux vs.  Planetary Radius</vt:lpstr>
      <vt:lpstr>Stellar Metallicity vs.  Planetary Radius</vt:lpstr>
      <vt:lpstr>Data processing techniques</vt:lpstr>
      <vt:lpstr>Principal component analysis</vt:lpstr>
      <vt:lpstr>PCA Loadings</vt:lpstr>
      <vt:lpstr>Modeling approach</vt:lpstr>
      <vt:lpstr>Interpretation of the GAM model</vt:lpstr>
      <vt:lpstr>Model performance</vt:lpstr>
      <vt:lpstr>Models summary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tonetto</dc:creator>
  <cp:lastModifiedBy>davide tonetto</cp:lastModifiedBy>
  <cp:revision>3</cp:revision>
  <dcterms:created xsi:type="dcterms:W3CDTF">2025-05-13T08:50:13Z</dcterms:created>
  <dcterms:modified xsi:type="dcterms:W3CDTF">2025-05-19T08:55:13Z</dcterms:modified>
</cp:coreProperties>
</file>